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258" r:id="rId2"/>
    <p:sldId id="501" r:id="rId3"/>
    <p:sldId id="500" r:id="rId4"/>
    <p:sldId id="341" r:id="rId5"/>
    <p:sldId id="307" r:id="rId6"/>
    <p:sldId id="344" r:id="rId7"/>
    <p:sldId id="342" r:id="rId8"/>
    <p:sldId id="346" r:id="rId9"/>
    <p:sldId id="345" r:id="rId10"/>
    <p:sldId id="347" r:id="rId11"/>
    <p:sldId id="355" r:id="rId12"/>
    <p:sldId id="343" r:id="rId13"/>
    <p:sldId id="348" r:id="rId14"/>
    <p:sldId id="349" r:id="rId15"/>
    <p:sldId id="351" r:id="rId16"/>
    <p:sldId id="350" r:id="rId17"/>
    <p:sldId id="352" r:id="rId18"/>
    <p:sldId id="354" r:id="rId19"/>
    <p:sldId id="353" r:id="rId20"/>
    <p:sldId id="364" r:id="rId21"/>
    <p:sldId id="357" r:id="rId22"/>
    <p:sldId id="359" r:id="rId23"/>
    <p:sldId id="360" r:id="rId24"/>
    <p:sldId id="362" r:id="rId25"/>
    <p:sldId id="363" r:id="rId26"/>
    <p:sldId id="366" r:id="rId27"/>
    <p:sldId id="365" r:id="rId28"/>
    <p:sldId id="368" r:id="rId29"/>
    <p:sldId id="367" r:id="rId30"/>
    <p:sldId id="369" r:id="rId31"/>
    <p:sldId id="371" r:id="rId32"/>
    <p:sldId id="372" r:id="rId33"/>
    <p:sldId id="382" r:id="rId34"/>
    <p:sldId id="373" r:id="rId35"/>
    <p:sldId id="374" r:id="rId36"/>
    <p:sldId id="375" r:id="rId37"/>
    <p:sldId id="376" r:id="rId38"/>
    <p:sldId id="377" r:id="rId39"/>
    <p:sldId id="380" r:id="rId40"/>
    <p:sldId id="378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7" r:id="rId53"/>
    <p:sldId id="394" r:id="rId54"/>
    <p:sldId id="398" r:id="rId55"/>
    <p:sldId id="395" r:id="rId56"/>
    <p:sldId id="399" r:id="rId57"/>
    <p:sldId id="400" r:id="rId58"/>
    <p:sldId id="401" r:id="rId59"/>
    <p:sldId id="396" r:id="rId60"/>
    <p:sldId id="402" r:id="rId61"/>
    <p:sldId id="403" r:id="rId62"/>
    <p:sldId id="404" r:id="rId63"/>
    <p:sldId id="499" r:id="rId64"/>
    <p:sldId id="405" r:id="rId65"/>
    <p:sldId id="406" r:id="rId66"/>
    <p:sldId id="407" r:id="rId67"/>
    <p:sldId id="408" r:id="rId68"/>
    <p:sldId id="409" r:id="rId69"/>
    <p:sldId id="411" r:id="rId70"/>
    <p:sldId id="410" r:id="rId71"/>
    <p:sldId id="412" r:id="rId72"/>
    <p:sldId id="413" r:id="rId73"/>
    <p:sldId id="414" r:id="rId74"/>
    <p:sldId id="415" r:id="rId75"/>
    <p:sldId id="416" r:id="rId76"/>
    <p:sldId id="417" r:id="rId77"/>
    <p:sldId id="418" r:id="rId78"/>
    <p:sldId id="419" r:id="rId79"/>
    <p:sldId id="498" r:id="rId80"/>
    <p:sldId id="421" r:id="rId81"/>
    <p:sldId id="422" r:id="rId82"/>
    <p:sldId id="423" r:id="rId83"/>
    <p:sldId id="424" r:id="rId84"/>
    <p:sldId id="502" r:id="rId85"/>
    <p:sldId id="425" r:id="rId86"/>
    <p:sldId id="427" r:id="rId87"/>
    <p:sldId id="428" r:id="rId88"/>
    <p:sldId id="429" r:id="rId89"/>
    <p:sldId id="430" r:id="rId90"/>
    <p:sldId id="426" r:id="rId91"/>
    <p:sldId id="431" r:id="rId92"/>
    <p:sldId id="432" r:id="rId93"/>
    <p:sldId id="433" r:id="rId94"/>
    <p:sldId id="434" r:id="rId95"/>
    <p:sldId id="435" r:id="rId96"/>
    <p:sldId id="436" r:id="rId97"/>
    <p:sldId id="437" r:id="rId98"/>
    <p:sldId id="438" r:id="rId99"/>
    <p:sldId id="439" r:id="rId100"/>
    <p:sldId id="440" r:id="rId101"/>
    <p:sldId id="441" r:id="rId102"/>
    <p:sldId id="503" r:id="rId103"/>
    <p:sldId id="446" r:id="rId104"/>
    <p:sldId id="447" r:id="rId105"/>
    <p:sldId id="448" r:id="rId106"/>
    <p:sldId id="449" r:id="rId107"/>
    <p:sldId id="450" r:id="rId108"/>
    <p:sldId id="451" r:id="rId109"/>
    <p:sldId id="452" r:id="rId110"/>
    <p:sldId id="453" r:id="rId111"/>
    <p:sldId id="454" r:id="rId112"/>
    <p:sldId id="455" r:id="rId113"/>
    <p:sldId id="456" r:id="rId114"/>
    <p:sldId id="457" r:id="rId115"/>
    <p:sldId id="458" r:id="rId116"/>
    <p:sldId id="459" r:id="rId117"/>
    <p:sldId id="460" r:id="rId118"/>
    <p:sldId id="461" r:id="rId119"/>
    <p:sldId id="462" r:id="rId120"/>
    <p:sldId id="463" r:id="rId121"/>
    <p:sldId id="464" r:id="rId122"/>
    <p:sldId id="465" r:id="rId123"/>
    <p:sldId id="466" r:id="rId124"/>
    <p:sldId id="467" r:id="rId125"/>
    <p:sldId id="468" r:id="rId126"/>
    <p:sldId id="469" r:id="rId127"/>
    <p:sldId id="470" r:id="rId128"/>
    <p:sldId id="471" r:id="rId129"/>
    <p:sldId id="472" r:id="rId130"/>
    <p:sldId id="473" r:id="rId131"/>
    <p:sldId id="476" r:id="rId132"/>
    <p:sldId id="478" r:id="rId133"/>
    <p:sldId id="479" r:id="rId134"/>
    <p:sldId id="480" r:id="rId135"/>
    <p:sldId id="481" r:id="rId136"/>
    <p:sldId id="482" r:id="rId137"/>
    <p:sldId id="504" r:id="rId138"/>
    <p:sldId id="483" r:id="rId139"/>
    <p:sldId id="485" r:id="rId140"/>
    <p:sldId id="486" r:id="rId141"/>
    <p:sldId id="487" r:id="rId142"/>
    <p:sldId id="488" r:id="rId143"/>
    <p:sldId id="489" r:id="rId144"/>
    <p:sldId id="491" r:id="rId145"/>
    <p:sldId id="492" r:id="rId146"/>
    <p:sldId id="493" r:id="rId147"/>
    <p:sldId id="494" r:id="rId148"/>
    <p:sldId id="495" r:id="rId149"/>
    <p:sldId id="505" r:id="rId150"/>
    <p:sldId id="506" r:id="rId151"/>
    <p:sldId id="496" r:id="rId152"/>
    <p:sldId id="300" r:id="rId1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99FF99"/>
    <a:srgbClr val="CCFF66"/>
    <a:srgbClr val="FF33CC"/>
    <a:srgbClr val="CC00FF"/>
    <a:srgbClr val="A41C73"/>
    <a:srgbClr val="DE8CC9"/>
    <a:srgbClr val="FBE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0" autoAdjust="0"/>
    <p:restoredTop sz="81149" autoAdjust="0"/>
  </p:normalViewPr>
  <p:slideViewPr>
    <p:cSldViewPr>
      <p:cViewPr varScale="1">
        <p:scale>
          <a:sx n="60" d="100"/>
          <a:sy n="60" d="100"/>
        </p:scale>
        <p:origin x="13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7B571-85B2-4592-95D4-C34AF4364C0E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FE3AC477-E7D9-4480-89B5-C81206AE4910}">
      <dgm:prSet phldrT="[Text]"/>
      <dgm:spPr/>
      <dgm:t>
        <a:bodyPr/>
        <a:lstStyle/>
        <a:p>
          <a:r>
            <a:rPr lang="en-US" dirty="0" smtClean="0"/>
            <a:t>Mission</a:t>
          </a:r>
          <a:endParaRPr lang="en-US" dirty="0"/>
        </a:p>
      </dgm:t>
    </dgm:pt>
    <dgm:pt modelId="{AFFE089D-4BF4-40CE-8666-0D324822175A}" type="parTrans" cxnId="{7B94081A-E1AA-4B40-B501-5A7A4E46E8E8}">
      <dgm:prSet/>
      <dgm:spPr/>
      <dgm:t>
        <a:bodyPr/>
        <a:lstStyle/>
        <a:p>
          <a:endParaRPr lang="en-US"/>
        </a:p>
      </dgm:t>
    </dgm:pt>
    <dgm:pt modelId="{1733CA42-883F-4BCB-A954-67129A20E73D}" type="sibTrans" cxnId="{7B94081A-E1AA-4B40-B501-5A7A4E46E8E8}">
      <dgm:prSet/>
      <dgm:spPr/>
      <dgm:t>
        <a:bodyPr/>
        <a:lstStyle/>
        <a:p>
          <a:endParaRPr lang="en-US"/>
        </a:p>
      </dgm:t>
    </dgm:pt>
    <dgm:pt modelId="{43BB85BB-C959-4FDD-B65E-87A9B4FFD110}">
      <dgm:prSet phldrT="[Text]"/>
      <dgm:spPr/>
      <dgm:t>
        <a:bodyPr/>
        <a:lstStyle/>
        <a:p>
          <a:r>
            <a:rPr lang="en-US" dirty="0" smtClean="0"/>
            <a:t>Vision</a:t>
          </a:r>
          <a:endParaRPr lang="en-US" dirty="0"/>
        </a:p>
      </dgm:t>
    </dgm:pt>
    <dgm:pt modelId="{76BB1848-1224-4D91-973A-27DBD4690F5E}" type="parTrans" cxnId="{EAD3BA23-61E8-44B3-ABBE-EC73A1E45359}">
      <dgm:prSet/>
      <dgm:spPr/>
      <dgm:t>
        <a:bodyPr/>
        <a:lstStyle/>
        <a:p>
          <a:endParaRPr lang="en-US"/>
        </a:p>
      </dgm:t>
    </dgm:pt>
    <dgm:pt modelId="{657F77EC-7311-45D7-A3CF-621C1DFAE73D}" type="sibTrans" cxnId="{EAD3BA23-61E8-44B3-ABBE-EC73A1E45359}">
      <dgm:prSet/>
      <dgm:spPr/>
      <dgm:t>
        <a:bodyPr/>
        <a:lstStyle/>
        <a:p>
          <a:endParaRPr lang="en-US"/>
        </a:p>
      </dgm:t>
    </dgm:pt>
    <dgm:pt modelId="{7A9BB0C7-68C7-4838-8FA5-0CF673486F1E}">
      <dgm:prSet phldrT="[Text]"/>
      <dgm:spPr/>
      <dgm:t>
        <a:bodyPr/>
        <a:lstStyle/>
        <a:p>
          <a:r>
            <a:rPr lang="en-US" dirty="0" smtClean="0"/>
            <a:t>Goals</a:t>
          </a:r>
          <a:endParaRPr lang="en-US" dirty="0"/>
        </a:p>
      </dgm:t>
    </dgm:pt>
    <dgm:pt modelId="{277D10A7-33F4-4CC6-ABB3-B21753A0613B}" type="parTrans" cxnId="{FC59DB76-1B87-4978-A5BC-5A8688917505}">
      <dgm:prSet/>
      <dgm:spPr/>
      <dgm:t>
        <a:bodyPr/>
        <a:lstStyle/>
        <a:p>
          <a:endParaRPr lang="en-US"/>
        </a:p>
      </dgm:t>
    </dgm:pt>
    <dgm:pt modelId="{3BC5765A-1029-4C83-8A1E-71DBBA850EAF}" type="sibTrans" cxnId="{FC59DB76-1B87-4978-A5BC-5A8688917505}">
      <dgm:prSet/>
      <dgm:spPr/>
      <dgm:t>
        <a:bodyPr/>
        <a:lstStyle/>
        <a:p>
          <a:endParaRPr lang="en-US"/>
        </a:p>
      </dgm:t>
    </dgm:pt>
    <dgm:pt modelId="{4C9EA3F7-AB26-4351-80EB-F5DC24C1592C}">
      <dgm:prSet phldrT="[Text]"/>
      <dgm:spPr/>
      <dgm:t>
        <a:bodyPr/>
        <a:lstStyle/>
        <a:p>
          <a:r>
            <a:rPr lang="en-US" dirty="0" smtClean="0"/>
            <a:t>Objectives</a:t>
          </a:r>
          <a:endParaRPr lang="en-US" dirty="0"/>
        </a:p>
      </dgm:t>
    </dgm:pt>
    <dgm:pt modelId="{CE931F69-CC05-433F-BBB9-E79E86CE4D5B}" type="parTrans" cxnId="{150AE3F2-0171-43A5-A703-25635C97519E}">
      <dgm:prSet/>
      <dgm:spPr/>
      <dgm:t>
        <a:bodyPr/>
        <a:lstStyle/>
        <a:p>
          <a:endParaRPr lang="en-US"/>
        </a:p>
      </dgm:t>
    </dgm:pt>
    <dgm:pt modelId="{ECCB1875-EBB0-4CAE-B2F6-4C13438DB0F2}" type="sibTrans" cxnId="{150AE3F2-0171-43A5-A703-25635C97519E}">
      <dgm:prSet/>
      <dgm:spPr/>
      <dgm:t>
        <a:bodyPr/>
        <a:lstStyle/>
        <a:p>
          <a:endParaRPr lang="en-US"/>
        </a:p>
      </dgm:t>
    </dgm:pt>
    <dgm:pt modelId="{77B51CBF-2A7E-4603-B4D9-8DFA6953B104}">
      <dgm:prSet phldrT="[Text]"/>
      <dgm:spPr/>
      <dgm:t>
        <a:bodyPr/>
        <a:lstStyle/>
        <a:p>
          <a:r>
            <a:rPr lang="en-US" dirty="0" smtClean="0"/>
            <a:t>Action Plans</a:t>
          </a:r>
        </a:p>
        <a:p>
          <a:endParaRPr lang="en-US" dirty="0"/>
        </a:p>
      </dgm:t>
    </dgm:pt>
    <dgm:pt modelId="{0E23DC89-4972-44B0-BA68-049932EC6433}" type="parTrans" cxnId="{B6B5F33A-3BA3-4DE1-A80E-51F6D8FC12AB}">
      <dgm:prSet/>
      <dgm:spPr/>
      <dgm:t>
        <a:bodyPr/>
        <a:lstStyle/>
        <a:p>
          <a:endParaRPr lang="en-US"/>
        </a:p>
      </dgm:t>
    </dgm:pt>
    <dgm:pt modelId="{80642C36-0ECF-4962-8923-BEC624F7E3C8}" type="sibTrans" cxnId="{B6B5F33A-3BA3-4DE1-A80E-51F6D8FC12AB}">
      <dgm:prSet/>
      <dgm:spPr/>
      <dgm:t>
        <a:bodyPr/>
        <a:lstStyle/>
        <a:p>
          <a:endParaRPr lang="en-US"/>
        </a:p>
      </dgm:t>
    </dgm:pt>
    <dgm:pt modelId="{45B88677-D267-4E7F-8CFC-689678414C13}" type="pres">
      <dgm:prSet presAssocID="{4247B571-85B2-4592-95D4-C34AF4364C0E}" presName="Name0" presStyleCnt="0">
        <dgm:presLayoutVars>
          <dgm:dir/>
          <dgm:animLvl val="lvl"/>
          <dgm:resizeHandles val="exact"/>
        </dgm:presLayoutVars>
      </dgm:prSet>
      <dgm:spPr/>
    </dgm:pt>
    <dgm:pt modelId="{A9744E5F-4A51-4192-8D4D-7FC14AD7DA54}" type="pres">
      <dgm:prSet presAssocID="{FE3AC477-E7D9-4480-89B5-C81206AE4910}" presName="Name8" presStyleCnt="0"/>
      <dgm:spPr/>
    </dgm:pt>
    <dgm:pt modelId="{027BC2CD-0681-418C-82D0-2FCA9D484D90}" type="pres">
      <dgm:prSet presAssocID="{FE3AC477-E7D9-4480-89B5-C81206AE4910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069B2-DCA7-4EA7-8687-FB6CFFABAE75}" type="pres">
      <dgm:prSet presAssocID="{FE3AC477-E7D9-4480-89B5-C81206AE491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8332A-BC83-4E72-ABD2-B511885F38C7}" type="pres">
      <dgm:prSet presAssocID="{43BB85BB-C959-4FDD-B65E-87A9B4FFD110}" presName="Name8" presStyleCnt="0"/>
      <dgm:spPr/>
    </dgm:pt>
    <dgm:pt modelId="{52A52C35-7C0B-440F-8028-D18FFBC7A35B}" type="pres">
      <dgm:prSet presAssocID="{43BB85BB-C959-4FDD-B65E-87A9B4FFD110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0F983C-A758-44F8-B96D-07A4C167B2B3}" type="pres">
      <dgm:prSet presAssocID="{43BB85BB-C959-4FDD-B65E-87A9B4FFD11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453D21-32CB-4C12-9B3D-D307156C6381}" type="pres">
      <dgm:prSet presAssocID="{7A9BB0C7-68C7-4838-8FA5-0CF673486F1E}" presName="Name8" presStyleCnt="0"/>
      <dgm:spPr/>
    </dgm:pt>
    <dgm:pt modelId="{0E174B4F-8657-463B-99CC-D47088AA7D71}" type="pres">
      <dgm:prSet presAssocID="{7A9BB0C7-68C7-4838-8FA5-0CF673486F1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B7CBC6-EB00-4F0C-9A9B-D9426AC34EFC}" type="pres">
      <dgm:prSet presAssocID="{7A9BB0C7-68C7-4838-8FA5-0CF673486F1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D1C7F-560D-4655-9BA4-CBFDAC25F0D0}" type="pres">
      <dgm:prSet presAssocID="{4C9EA3F7-AB26-4351-80EB-F5DC24C1592C}" presName="Name8" presStyleCnt="0"/>
      <dgm:spPr/>
    </dgm:pt>
    <dgm:pt modelId="{DF8BD3DD-08B0-4B20-856A-F69269C46678}" type="pres">
      <dgm:prSet presAssocID="{4C9EA3F7-AB26-4351-80EB-F5DC24C1592C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ED528B-BBE1-4BF1-B31D-9CFDCBA7E03C}" type="pres">
      <dgm:prSet presAssocID="{4C9EA3F7-AB26-4351-80EB-F5DC24C1592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D80584-D148-4E6F-A1DB-2CD226E7F474}" type="pres">
      <dgm:prSet presAssocID="{77B51CBF-2A7E-4603-B4D9-8DFA6953B104}" presName="Name8" presStyleCnt="0"/>
      <dgm:spPr/>
    </dgm:pt>
    <dgm:pt modelId="{075C5A94-0963-453E-8F69-355A354CB6CE}" type="pres">
      <dgm:prSet presAssocID="{77B51CBF-2A7E-4603-B4D9-8DFA6953B104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BE28B-13AF-4E49-8BF5-C850BB8C85EE}" type="pres">
      <dgm:prSet presAssocID="{77B51CBF-2A7E-4603-B4D9-8DFA6953B10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1D0F53-F6BA-424F-9D0A-591F1F2CF302}" type="presOf" srcId="{FE3AC477-E7D9-4480-89B5-C81206AE4910}" destId="{027BC2CD-0681-418C-82D0-2FCA9D484D90}" srcOrd="0" destOrd="0" presId="urn:microsoft.com/office/officeart/2005/8/layout/pyramid1"/>
    <dgm:cxn modelId="{B6B5F33A-3BA3-4DE1-A80E-51F6D8FC12AB}" srcId="{4247B571-85B2-4592-95D4-C34AF4364C0E}" destId="{77B51CBF-2A7E-4603-B4D9-8DFA6953B104}" srcOrd="4" destOrd="0" parTransId="{0E23DC89-4972-44B0-BA68-049932EC6433}" sibTransId="{80642C36-0ECF-4962-8923-BEC624F7E3C8}"/>
    <dgm:cxn modelId="{150AE3F2-0171-43A5-A703-25635C97519E}" srcId="{4247B571-85B2-4592-95D4-C34AF4364C0E}" destId="{4C9EA3F7-AB26-4351-80EB-F5DC24C1592C}" srcOrd="3" destOrd="0" parTransId="{CE931F69-CC05-433F-BBB9-E79E86CE4D5B}" sibTransId="{ECCB1875-EBB0-4CAE-B2F6-4C13438DB0F2}"/>
    <dgm:cxn modelId="{7B94081A-E1AA-4B40-B501-5A7A4E46E8E8}" srcId="{4247B571-85B2-4592-95D4-C34AF4364C0E}" destId="{FE3AC477-E7D9-4480-89B5-C81206AE4910}" srcOrd="0" destOrd="0" parTransId="{AFFE089D-4BF4-40CE-8666-0D324822175A}" sibTransId="{1733CA42-883F-4BCB-A954-67129A20E73D}"/>
    <dgm:cxn modelId="{72258E6C-6E7A-4673-B6DD-78A17BEA13CC}" type="presOf" srcId="{77B51CBF-2A7E-4603-B4D9-8DFA6953B104}" destId="{EF9BE28B-13AF-4E49-8BF5-C850BB8C85EE}" srcOrd="1" destOrd="0" presId="urn:microsoft.com/office/officeart/2005/8/layout/pyramid1"/>
    <dgm:cxn modelId="{EAD3BA23-61E8-44B3-ABBE-EC73A1E45359}" srcId="{4247B571-85B2-4592-95D4-C34AF4364C0E}" destId="{43BB85BB-C959-4FDD-B65E-87A9B4FFD110}" srcOrd="1" destOrd="0" parTransId="{76BB1848-1224-4D91-973A-27DBD4690F5E}" sibTransId="{657F77EC-7311-45D7-A3CF-621C1DFAE73D}"/>
    <dgm:cxn modelId="{17B8B1F5-9A1C-4BBE-A861-5F1516C266C4}" type="presOf" srcId="{4247B571-85B2-4592-95D4-C34AF4364C0E}" destId="{45B88677-D267-4E7F-8CFC-689678414C13}" srcOrd="0" destOrd="0" presId="urn:microsoft.com/office/officeart/2005/8/layout/pyramid1"/>
    <dgm:cxn modelId="{3A1C4FB5-1492-45CE-96F2-549D36670234}" type="presOf" srcId="{7A9BB0C7-68C7-4838-8FA5-0CF673486F1E}" destId="{0E174B4F-8657-463B-99CC-D47088AA7D71}" srcOrd="0" destOrd="0" presId="urn:microsoft.com/office/officeart/2005/8/layout/pyramid1"/>
    <dgm:cxn modelId="{4F05B1D0-8769-4AD4-85FF-B626445D3154}" type="presOf" srcId="{4C9EA3F7-AB26-4351-80EB-F5DC24C1592C}" destId="{DF8BD3DD-08B0-4B20-856A-F69269C46678}" srcOrd="0" destOrd="0" presId="urn:microsoft.com/office/officeart/2005/8/layout/pyramid1"/>
    <dgm:cxn modelId="{1B49A3B5-BE16-462F-897A-88E9EB6A3558}" type="presOf" srcId="{FE3AC477-E7D9-4480-89B5-C81206AE4910}" destId="{047069B2-DCA7-4EA7-8687-FB6CFFABAE75}" srcOrd="1" destOrd="0" presId="urn:microsoft.com/office/officeart/2005/8/layout/pyramid1"/>
    <dgm:cxn modelId="{29E6E462-AAD8-4B57-9A8F-368F01782FE6}" type="presOf" srcId="{4C9EA3F7-AB26-4351-80EB-F5DC24C1592C}" destId="{49ED528B-BBE1-4BF1-B31D-9CFDCBA7E03C}" srcOrd="1" destOrd="0" presId="urn:microsoft.com/office/officeart/2005/8/layout/pyramid1"/>
    <dgm:cxn modelId="{ECB49E04-E249-416E-8511-0F2157B29833}" type="presOf" srcId="{43BB85BB-C959-4FDD-B65E-87A9B4FFD110}" destId="{52A52C35-7C0B-440F-8028-D18FFBC7A35B}" srcOrd="0" destOrd="0" presId="urn:microsoft.com/office/officeart/2005/8/layout/pyramid1"/>
    <dgm:cxn modelId="{E86BADFF-D204-4686-819B-91C8ECDC3B0A}" type="presOf" srcId="{43BB85BB-C959-4FDD-B65E-87A9B4FFD110}" destId="{E40F983C-A758-44F8-B96D-07A4C167B2B3}" srcOrd="1" destOrd="0" presId="urn:microsoft.com/office/officeart/2005/8/layout/pyramid1"/>
    <dgm:cxn modelId="{C5A8D4C4-C581-46C0-BCCA-CB681935F7A2}" type="presOf" srcId="{7A9BB0C7-68C7-4838-8FA5-0CF673486F1E}" destId="{FAB7CBC6-EB00-4F0C-9A9B-D9426AC34EFC}" srcOrd="1" destOrd="0" presId="urn:microsoft.com/office/officeart/2005/8/layout/pyramid1"/>
    <dgm:cxn modelId="{DA119E2D-D573-4D5E-B1C7-6FF016513FDD}" type="presOf" srcId="{77B51CBF-2A7E-4603-B4D9-8DFA6953B104}" destId="{075C5A94-0963-453E-8F69-355A354CB6CE}" srcOrd="0" destOrd="0" presId="urn:microsoft.com/office/officeart/2005/8/layout/pyramid1"/>
    <dgm:cxn modelId="{FC59DB76-1B87-4978-A5BC-5A8688917505}" srcId="{4247B571-85B2-4592-95D4-C34AF4364C0E}" destId="{7A9BB0C7-68C7-4838-8FA5-0CF673486F1E}" srcOrd="2" destOrd="0" parTransId="{277D10A7-33F4-4CC6-ABB3-B21753A0613B}" sibTransId="{3BC5765A-1029-4C83-8A1E-71DBBA850EAF}"/>
    <dgm:cxn modelId="{DE633BC9-0D15-4BCE-9FE0-89E030CD383F}" type="presParOf" srcId="{45B88677-D267-4E7F-8CFC-689678414C13}" destId="{A9744E5F-4A51-4192-8D4D-7FC14AD7DA54}" srcOrd="0" destOrd="0" presId="urn:microsoft.com/office/officeart/2005/8/layout/pyramid1"/>
    <dgm:cxn modelId="{392F8976-0A3C-469E-9942-174967B7364D}" type="presParOf" srcId="{A9744E5F-4A51-4192-8D4D-7FC14AD7DA54}" destId="{027BC2CD-0681-418C-82D0-2FCA9D484D90}" srcOrd="0" destOrd="0" presId="urn:microsoft.com/office/officeart/2005/8/layout/pyramid1"/>
    <dgm:cxn modelId="{5C9B9995-92AF-4B6F-A140-CA921BE6CEAB}" type="presParOf" srcId="{A9744E5F-4A51-4192-8D4D-7FC14AD7DA54}" destId="{047069B2-DCA7-4EA7-8687-FB6CFFABAE75}" srcOrd="1" destOrd="0" presId="urn:microsoft.com/office/officeart/2005/8/layout/pyramid1"/>
    <dgm:cxn modelId="{A8F6DC57-F655-40ED-8703-5C154A2E2878}" type="presParOf" srcId="{45B88677-D267-4E7F-8CFC-689678414C13}" destId="{86A8332A-BC83-4E72-ABD2-B511885F38C7}" srcOrd="1" destOrd="0" presId="urn:microsoft.com/office/officeart/2005/8/layout/pyramid1"/>
    <dgm:cxn modelId="{40F0F1AF-3907-4FD1-A0A6-DF2A2F67E43D}" type="presParOf" srcId="{86A8332A-BC83-4E72-ABD2-B511885F38C7}" destId="{52A52C35-7C0B-440F-8028-D18FFBC7A35B}" srcOrd="0" destOrd="0" presId="urn:microsoft.com/office/officeart/2005/8/layout/pyramid1"/>
    <dgm:cxn modelId="{C91727B0-D053-4159-A380-12148387A532}" type="presParOf" srcId="{86A8332A-BC83-4E72-ABD2-B511885F38C7}" destId="{E40F983C-A758-44F8-B96D-07A4C167B2B3}" srcOrd="1" destOrd="0" presId="urn:microsoft.com/office/officeart/2005/8/layout/pyramid1"/>
    <dgm:cxn modelId="{DB4309AE-D2B8-4BA2-B1CD-08BC3B51FDCE}" type="presParOf" srcId="{45B88677-D267-4E7F-8CFC-689678414C13}" destId="{D5453D21-32CB-4C12-9B3D-D307156C6381}" srcOrd="2" destOrd="0" presId="urn:microsoft.com/office/officeart/2005/8/layout/pyramid1"/>
    <dgm:cxn modelId="{D6B301BD-9F6E-4519-B6DF-0CC306186A7D}" type="presParOf" srcId="{D5453D21-32CB-4C12-9B3D-D307156C6381}" destId="{0E174B4F-8657-463B-99CC-D47088AA7D71}" srcOrd="0" destOrd="0" presId="urn:microsoft.com/office/officeart/2005/8/layout/pyramid1"/>
    <dgm:cxn modelId="{9234268F-E6A1-4A63-BE24-EC14CB7AEBE3}" type="presParOf" srcId="{D5453D21-32CB-4C12-9B3D-D307156C6381}" destId="{FAB7CBC6-EB00-4F0C-9A9B-D9426AC34EFC}" srcOrd="1" destOrd="0" presId="urn:microsoft.com/office/officeart/2005/8/layout/pyramid1"/>
    <dgm:cxn modelId="{F6AF22A1-E13C-47B2-84E0-88A9F19E249F}" type="presParOf" srcId="{45B88677-D267-4E7F-8CFC-689678414C13}" destId="{A90D1C7F-560D-4655-9BA4-CBFDAC25F0D0}" srcOrd="3" destOrd="0" presId="urn:microsoft.com/office/officeart/2005/8/layout/pyramid1"/>
    <dgm:cxn modelId="{037CCB20-06ED-4AE4-9F44-5E7AB936F819}" type="presParOf" srcId="{A90D1C7F-560D-4655-9BA4-CBFDAC25F0D0}" destId="{DF8BD3DD-08B0-4B20-856A-F69269C46678}" srcOrd="0" destOrd="0" presId="urn:microsoft.com/office/officeart/2005/8/layout/pyramid1"/>
    <dgm:cxn modelId="{60CB009B-163C-46D4-8D0B-AA5A6F83B338}" type="presParOf" srcId="{A90D1C7F-560D-4655-9BA4-CBFDAC25F0D0}" destId="{49ED528B-BBE1-4BF1-B31D-9CFDCBA7E03C}" srcOrd="1" destOrd="0" presId="urn:microsoft.com/office/officeart/2005/8/layout/pyramid1"/>
    <dgm:cxn modelId="{F90A322C-9F7B-440A-8665-2AFB3EE5E902}" type="presParOf" srcId="{45B88677-D267-4E7F-8CFC-689678414C13}" destId="{AAD80584-D148-4E6F-A1DB-2CD226E7F474}" srcOrd="4" destOrd="0" presId="urn:microsoft.com/office/officeart/2005/8/layout/pyramid1"/>
    <dgm:cxn modelId="{5468509B-0E6D-43D8-B3C0-CEEEE6D24183}" type="presParOf" srcId="{AAD80584-D148-4E6F-A1DB-2CD226E7F474}" destId="{075C5A94-0963-453E-8F69-355A354CB6CE}" srcOrd="0" destOrd="0" presId="urn:microsoft.com/office/officeart/2005/8/layout/pyramid1"/>
    <dgm:cxn modelId="{1659AA78-A882-4A87-A70D-0FBF56820175}" type="presParOf" srcId="{AAD80584-D148-4E6F-A1DB-2CD226E7F474}" destId="{EF9BE28B-13AF-4E49-8BF5-C850BB8C85E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F5DFFA-54E5-43FA-AE14-DA89A2F2FB33}" type="doc">
      <dgm:prSet loTypeId="urn:microsoft.com/office/officeart/2005/8/layout/hProcess9" loCatId="process" qsTypeId="urn:microsoft.com/office/officeart/2005/8/quickstyle/simple5" qsCatId="simple" csTypeId="urn:microsoft.com/office/officeart/2005/8/colors/colorful4" csCatId="colorful" phldr="1"/>
      <dgm:spPr/>
    </dgm:pt>
    <dgm:pt modelId="{229D6819-BC89-4980-832E-DB001D842262}">
      <dgm:prSet phldrT="[Text]"/>
      <dgm:spPr/>
      <dgm:t>
        <a:bodyPr/>
        <a:lstStyle/>
        <a:p>
          <a:r>
            <a:rPr lang="en-US" dirty="0" smtClean="0"/>
            <a:t>Past State</a:t>
          </a:r>
          <a:endParaRPr lang="en-US" dirty="0"/>
        </a:p>
      </dgm:t>
    </dgm:pt>
    <dgm:pt modelId="{48F7EE55-ECA0-4373-8981-4656B466EBA1}" type="parTrans" cxnId="{BC69AADF-5C2B-4D66-A824-EFB952CE5964}">
      <dgm:prSet/>
      <dgm:spPr/>
      <dgm:t>
        <a:bodyPr/>
        <a:lstStyle/>
        <a:p>
          <a:endParaRPr lang="en-US"/>
        </a:p>
      </dgm:t>
    </dgm:pt>
    <dgm:pt modelId="{9D182929-8AC8-4A94-96F3-8960E4550790}" type="sibTrans" cxnId="{BC69AADF-5C2B-4D66-A824-EFB952CE5964}">
      <dgm:prSet/>
      <dgm:spPr/>
      <dgm:t>
        <a:bodyPr/>
        <a:lstStyle/>
        <a:p>
          <a:endParaRPr lang="en-US"/>
        </a:p>
      </dgm:t>
    </dgm:pt>
    <dgm:pt modelId="{142EDACA-11EE-43AB-B41B-8DD4EDBC797F}">
      <dgm:prSet phldrT="[Text]"/>
      <dgm:spPr/>
      <dgm:t>
        <a:bodyPr/>
        <a:lstStyle/>
        <a:p>
          <a:r>
            <a:rPr lang="en-US" dirty="0" smtClean="0"/>
            <a:t>Current State Transition</a:t>
          </a:r>
          <a:endParaRPr lang="en-US" dirty="0"/>
        </a:p>
      </dgm:t>
    </dgm:pt>
    <dgm:pt modelId="{582584E4-5B49-4024-8DC0-E0E9A4981608}" type="parTrans" cxnId="{B5B6238B-A105-4708-BF84-386C6DE2B4CB}">
      <dgm:prSet/>
      <dgm:spPr/>
      <dgm:t>
        <a:bodyPr/>
        <a:lstStyle/>
        <a:p>
          <a:endParaRPr lang="en-US"/>
        </a:p>
      </dgm:t>
    </dgm:pt>
    <dgm:pt modelId="{387DCA10-FC42-4F08-9508-AE08634ADDAF}" type="sibTrans" cxnId="{B5B6238B-A105-4708-BF84-386C6DE2B4CB}">
      <dgm:prSet/>
      <dgm:spPr/>
      <dgm:t>
        <a:bodyPr/>
        <a:lstStyle/>
        <a:p>
          <a:endParaRPr lang="en-US"/>
        </a:p>
      </dgm:t>
    </dgm:pt>
    <dgm:pt modelId="{FE25A21D-7B0F-4DDC-A8EF-9ADACE9E0123}">
      <dgm:prSet phldrT="[Text]"/>
      <dgm:spPr/>
      <dgm:t>
        <a:bodyPr/>
        <a:lstStyle/>
        <a:p>
          <a:r>
            <a:rPr lang="en-US" dirty="0" smtClean="0"/>
            <a:t>Future State</a:t>
          </a:r>
          <a:endParaRPr lang="en-US" dirty="0"/>
        </a:p>
      </dgm:t>
    </dgm:pt>
    <dgm:pt modelId="{8441F471-F0FA-4BD8-BF3B-613EE9961263}" type="parTrans" cxnId="{E517B7C7-262B-4124-8D71-B70C1B7870D9}">
      <dgm:prSet/>
      <dgm:spPr/>
      <dgm:t>
        <a:bodyPr/>
        <a:lstStyle/>
        <a:p>
          <a:endParaRPr lang="en-US"/>
        </a:p>
      </dgm:t>
    </dgm:pt>
    <dgm:pt modelId="{638D4784-66A7-4662-91F1-D4A606270626}" type="sibTrans" cxnId="{E517B7C7-262B-4124-8D71-B70C1B7870D9}">
      <dgm:prSet/>
      <dgm:spPr/>
      <dgm:t>
        <a:bodyPr/>
        <a:lstStyle/>
        <a:p>
          <a:endParaRPr lang="en-US"/>
        </a:p>
      </dgm:t>
    </dgm:pt>
    <dgm:pt modelId="{EE909B2D-3938-44CA-8652-F0D1A24AD2DD}" type="pres">
      <dgm:prSet presAssocID="{23F5DFFA-54E5-43FA-AE14-DA89A2F2FB33}" presName="CompostProcess" presStyleCnt="0">
        <dgm:presLayoutVars>
          <dgm:dir/>
          <dgm:resizeHandles val="exact"/>
        </dgm:presLayoutVars>
      </dgm:prSet>
      <dgm:spPr/>
    </dgm:pt>
    <dgm:pt modelId="{EC5639F4-856A-4C28-9E3D-4B1236B031B2}" type="pres">
      <dgm:prSet presAssocID="{23F5DFFA-54E5-43FA-AE14-DA89A2F2FB33}" presName="arrow" presStyleLbl="bgShp" presStyleIdx="0" presStyleCnt="1"/>
      <dgm:spPr/>
    </dgm:pt>
    <dgm:pt modelId="{2A0B7E51-0F6F-4540-A2FC-F296509091C3}" type="pres">
      <dgm:prSet presAssocID="{23F5DFFA-54E5-43FA-AE14-DA89A2F2FB33}" presName="linearProcess" presStyleCnt="0"/>
      <dgm:spPr/>
    </dgm:pt>
    <dgm:pt modelId="{8F585C9E-B26F-4B75-944F-24DC66283005}" type="pres">
      <dgm:prSet presAssocID="{229D6819-BC89-4980-832E-DB001D84226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091B3-C5F5-40B2-BFE7-14DCBC8DBCFB}" type="pres">
      <dgm:prSet presAssocID="{9D182929-8AC8-4A94-96F3-8960E4550790}" presName="sibTrans" presStyleCnt="0"/>
      <dgm:spPr/>
    </dgm:pt>
    <dgm:pt modelId="{B36F9973-9D0A-4993-B902-995EC050A3ED}" type="pres">
      <dgm:prSet presAssocID="{142EDACA-11EE-43AB-B41B-8DD4EDBC797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C2D605-5626-43B2-A023-857FB29DB2A5}" type="pres">
      <dgm:prSet presAssocID="{387DCA10-FC42-4F08-9508-AE08634ADDAF}" presName="sibTrans" presStyleCnt="0"/>
      <dgm:spPr/>
    </dgm:pt>
    <dgm:pt modelId="{DB574707-1375-4945-A33C-CAE6FA385D9D}" type="pres">
      <dgm:prSet presAssocID="{FE25A21D-7B0F-4DDC-A8EF-9ADACE9E0123}" presName="textNode" presStyleLbl="node1" presStyleIdx="2" presStyleCnt="3" custAng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17B7C7-262B-4124-8D71-B70C1B7870D9}" srcId="{23F5DFFA-54E5-43FA-AE14-DA89A2F2FB33}" destId="{FE25A21D-7B0F-4DDC-A8EF-9ADACE9E0123}" srcOrd="2" destOrd="0" parTransId="{8441F471-F0FA-4BD8-BF3B-613EE9961263}" sibTransId="{638D4784-66A7-4662-91F1-D4A606270626}"/>
    <dgm:cxn modelId="{8785FD00-6794-4A6E-83D8-A05530077A68}" type="presOf" srcId="{142EDACA-11EE-43AB-B41B-8DD4EDBC797F}" destId="{B36F9973-9D0A-4993-B902-995EC050A3ED}" srcOrd="0" destOrd="0" presId="urn:microsoft.com/office/officeart/2005/8/layout/hProcess9"/>
    <dgm:cxn modelId="{E6AA4D29-7BF6-4E77-A6B7-66DFCBE3987B}" type="presOf" srcId="{23F5DFFA-54E5-43FA-AE14-DA89A2F2FB33}" destId="{EE909B2D-3938-44CA-8652-F0D1A24AD2DD}" srcOrd="0" destOrd="0" presId="urn:microsoft.com/office/officeart/2005/8/layout/hProcess9"/>
    <dgm:cxn modelId="{E2DB8842-D8EF-459B-9215-B6BA78800046}" type="presOf" srcId="{229D6819-BC89-4980-832E-DB001D842262}" destId="{8F585C9E-B26F-4B75-944F-24DC66283005}" srcOrd="0" destOrd="0" presId="urn:microsoft.com/office/officeart/2005/8/layout/hProcess9"/>
    <dgm:cxn modelId="{B5B6238B-A105-4708-BF84-386C6DE2B4CB}" srcId="{23F5DFFA-54E5-43FA-AE14-DA89A2F2FB33}" destId="{142EDACA-11EE-43AB-B41B-8DD4EDBC797F}" srcOrd="1" destOrd="0" parTransId="{582584E4-5B49-4024-8DC0-E0E9A4981608}" sibTransId="{387DCA10-FC42-4F08-9508-AE08634ADDAF}"/>
    <dgm:cxn modelId="{BC69AADF-5C2B-4D66-A824-EFB952CE5964}" srcId="{23F5DFFA-54E5-43FA-AE14-DA89A2F2FB33}" destId="{229D6819-BC89-4980-832E-DB001D842262}" srcOrd="0" destOrd="0" parTransId="{48F7EE55-ECA0-4373-8981-4656B466EBA1}" sibTransId="{9D182929-8AC8-4A94-96F3-8960E4550790}"/>
    <dgm:cxn modelId="{DFFBAD9A-DD3E-4568-96A4-588EC6F3EF2E}" type="presOf" srcId="{FE25A21D-7B0F-4DDC-A8EF-9ADACE9E0123}" destId="{DB574707-1375-4945-A33C-CAE6FA385D9D}" srcOrd="0" destOrd="0" presId="urn:microsoft.com/office/officeart/2005/8/layout/hProcess9"/>
    <dgm:cxn modelId="{0C8BF970-5E8C-446B-BC94-6E98C2004302}" type="presParOf" srcId="{EE909B2D-3938-44CA-8652-F0D1A24AD2DD}" destId="{EC5639F4-856A-4C28-9E3D-4B1236B031B2}" srcOrd="0" destOrd="0" presId="urn:microsoft.com/office/officeart/2005/8/layout/hProcess9"/>
    <dgm:cxn modelId="{AE4A3D39-8E46-44AF-8CA4-26BCE843ADE8}" type="presParOf" srcId="{EE909B2D-3938-44CA-8652-F0D1A24AD2DD}" destId="{2A0B7E51-0F6F-4540-A2FC-F296509091C3}" srcOrd="1" destOrd="0" presId="urn:microsoft.com/office/officeart/2005/8/layout/hProcess9"/>
    <dgm:cxn modelId="{2E7788BE-D351-4EF0-B521-63E39459D512}" type="presParOf" srcId="{2A0B7E51-0F6F-4540-A2FC-F296509091C3}" destId="{8F585C9E-B26F-4B75-944F-24DC66283005}" srcOrd="0" destOrd="0" presId="urn:microsoft.com/office/officeart/2005/8/layout/hProcess9"/>
    <dgm:cxn modelId="{75FA1497-E5A7-433B-B2C1-A10D9D7D0B3B}" type="presParOf" srcId="{2A0B7E51-0F6F-4540-A2FC-F296509091C3}" destId="{129091B3-C5F5-40B2-BFE7-14DCBC8DBCFB}" srcOrd="1" destOrd="0" presId="urn:microsoft.com/office/officeart/2005/8/layout/hProcess9"/>
    <dgm:cxn modelId="{0DB1DA94-8B7D-426B-98DF-1A30ACD53630}" type="presParOf" srcId="{2A0B7E51-0F6F-4540-A2FC-F296509091C3}" destId="{B36F9973-9D0A-4993-B902-995EC050A3ED}" srcOrd="2" destOrd="0" presId="urn:microsoft.com/office/officeart/2005/8/layout/hProcess9"/>
    <dgm:cxn modelId="{12861237-0AD4-4FBF-BA9D-83A52EB0DC85}" type="presParOf" srcId="{2A0B7E51-0F6F-4540-A2FC-F296509091C3}" destId="{E0C2D605-5626-43B2-A023-857FB29DB2A5}" srcOrd="3" destOrd="0" presId="urn:microsoft.com/office/officeart/2005/8/layout/hProcess9"/>
    <dgm:cxn modelId="{98BCC8F2-4416-406E-ABF1-BC7B6BEC39DE}" type="presParOf" srcId="{2A0B7E51-0F6F-4540-A2FC-F296509091C3}" destId="{DB574707-1375-4945-A33C-CAE6FA385D9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10B4F0-D5EC-49FD-B63F-101065E36229}" type="datetimeFigureOut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E7F9D90-61DB-48F6-867C-DC86A078BE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74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67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008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373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11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007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665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663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215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2044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335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694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06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8438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669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7440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4227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17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352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134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88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360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962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3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7892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4487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56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1983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3631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3470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9044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886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7820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4635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65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597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1514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5450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3398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6465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7782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3379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9196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07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5649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9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0428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434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034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6681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3837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6042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4490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599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0894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0422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01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976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2523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7F9D90-61DB-48F6-867C-DC86A078BE2C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1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25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9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48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07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5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99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06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58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29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35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1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80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91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3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76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4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4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0" dirty="0" smtClean="0"/>
              <a:t>&gt;Refer to EXercise2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91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63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91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85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59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53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54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1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35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6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78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89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1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105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96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61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26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945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950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483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43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865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692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894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433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233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01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3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5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950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174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436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0" dirty="0" smtClean="0"/>
              <a:t>&gt;Refer to EXercise2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608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06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58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612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38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489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2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7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552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564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313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823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773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714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240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840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315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600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8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7359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071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148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759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0" dirty="0" smtClean="0"/>
              <a:t>&gt;Refer to EXercise2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973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091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385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279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52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269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8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0287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87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0932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3243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06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Diff bet problem /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343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856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92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2253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7190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2FA2-F057-49D2-B1D8-A3AF782DFA3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December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ACS Systems Confidential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 smtClean="0"/>
              <a:t>PM101: Introduction to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7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eon2.bm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0"/>
            <a:ext cx="7772400" cy="1470025"/>
          </a:xfr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72000"/>
            <a:ext cx="6400800" cy="1295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424B1-6C45-4CE1-97FF-673F9E824061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BFC27-EEC9-4B77-9062-CBFD2A554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eon2.bm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3048000" cy="1588"/>
          </a:xfrm>
          <a:prstGeom prst="line">
            <a:avLst/>
          </a:prstGeom>
          <a:ln w="22225">
            <a:solidFill>
              <a:srgbClr val="A41C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799"/>
            <a:ext cx="5111750" cy="4114801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143000"/>
          </a:xfrm>
        </p:spPr>
        <p:txBody>
          <a:bodyPr>
            <a:normAutofit/>
          </a:bodyPr>
          <a:lstStyle>
            <a:lvl1pPr>
              <a:defRPr sz="2000"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535112"/>
            <a:ext cx="2971800" cy="4027487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E4A09-07E8-45AE-AA95-FEB807239483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6D408-4762-4552-A752-BFACA5C84B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0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3F450B-1300-4A29-A2A4-2E8E4C280B49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DE1D1-E9B8-44AC-B6C9-6F743FA972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26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47800"/>
            <a:ext cx="8229600" cy="1588"/>
          </a:xfrm>
          <a:prstGeom prst="line">
            <a:avLst/>
          </a:prstGeom>
          <a:ln w="22225">
            <a:solidFill>
              <a:srgbClr val="A41C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B36F1-4230-4975-B505-0EF01560B608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A78A2-1BAD-41A6-A70B-C28D7F60DB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02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 rot="5400000">
            <a:off x="-3044031" y="3044031"/>
            <a:ext cx="6858000" cy="769938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solidFill>
                <a:srgbClr val="A41C73"/>
              </a:solidFill>
              <a:latin typeface="+mn-lt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" y="304800"/>
            <a:ext cx="18288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582863" y="388938"/>
            <a:ext cx="60198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F0907-3C86-4F70-826F-C285CD5C9D6E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2AF90-DEEC-42F6-AAF6-26C5809057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47800"/>
            <a:ext cx="8229600" cy="1588"/>
          </a:xfrm>
          <a:prstGeom prst="line">
            <a:avLst/>
          </a:prstGeom>
          <a:ln w="22225">
            <a:solidFill>
              <a:srgbClr val="A41C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A41C73"/>
              </a:buClr>
              <a:buSzPct val="50000"/>
              <a:buFont typeface="Wingdings" pitchFamily="2" charset="2"/>
              <a:buChar char=""/>
              <a:defRPr/>
            </a:lvl1pPr>
            <a:lvl2pPr>
              <a:buClr>
                <a:srgbClr val="A41C73"/>
              </a:buClr>
              <a:defRPr/>
            </a:lvl2pPr>
            <a:lvl3pPr>
              <a:buClr>
                <a:srgbClr val="A41C73"/>
              </a:buClr>
              <a:defRPr/>
            </a:lvl3pPr>
            <a:lvl4pPr>
              <a:buClr>
                <a:srgbClr val="A41C73"/>
              </a:buClr>
              <a:defRPr/>
            </a:lvl4pPr>
            <a:lvl5pPr>
              <a:buClr>
                <a:srgbClr val="A41C73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FD7DB-B25D-4B12-A952-0BEE57A32A00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60D51-C9D3-49FC-8A1E-CE274F574D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0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8F8FE-B93C-4123-B847-3DA81A94ABDC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A5E61-DEB9-4789-9137-C5C7555829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78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8229600" cy="1588"/>
          </a:xfrm>
          <a:prstGeom prst="line">
            <a:avLst/>
          </a:prstGeom>
          <a:ln w="22225">
            <a:solidFill>
              <a:srgbClr val="A41C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2CE5F-8540-4694-9246-833F93CBCA82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278B6-60B8-413A-9E18-0A2748B846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447800"/>
            <a:ext cx="8229600" cy="1588"/>
          </a:xfrm>
          <a:prstGeom prst="line">
            <a:avLst/>
          </a:prstGeom>
          <a:ln w="22225">
            <a:solidFill>
              <a:srgbClr val="A41C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B695D-D939-4F73-8A31-40305DA9CC27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555550-456A-4723-8642-F16B2CE21D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447800"/>
            <a:ext cx="8229600" cy="1588"/>
          </a:xfrm>
          <a:prstGeom prst="line">
            <a:avLst/>
          </a:prstGeom>
          <a:ln w="22225">
            <a:solidFill>
              <a:srgbClr val="A41C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8229600" cy="82708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6C98D-0687-4D4F-A3EE-58597B0EC3B5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30F3C-881B-4065-B93C-D5B00434A6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8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1447800"/>
            <a:ext cx="8229600" cy="1588"/>
          </a:xfrm>
          <a:prstGeom prst="line">
            <a:avLst/>
          </a:prstGeom>
          <a:ln w="22225">
            <a:solidFill>
              <a:srgbClr val="A41C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7F9EE-81B6-4CA8-AA3C-2EDFA7D6213E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06150-91A4-45F6-9EC0-296280B425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0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1DB25-0BDB-42EE-9489-7127876A0F42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9F92F-6A19-46B1-BD68-1449A2E039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0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A41C73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A41C73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47800"/>
            <a:ext cx="3048000" cy="1588"/>
          </a:xfrm>
          <a:prstGeom prst="line">
            <a:avLst/>
          </a:prstGeom>
          <a:ln w="22225">
            <a:solidFill>
              <a:srgbClr val="A41C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799"/>
            <a:ext cx="5111750" cy="4114801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143000"/>
          </a:xfrm>
        </p:spPr>
        <p:txBody>
          <a:bodyPr>
            <a:normAutofit/>
          </a:bodyPr>
          <a:lstStyle>
            <a:lvl1pPr>
              <a:defRPr sz="2000" cap="all" baseline="0"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535113"/>
            <a:ext cx="2971800" cy="3875088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4"/>
          </p:nvPr>
        </p:nvSpPr>
        <p:spPr>
          <a:xfrm>
            <a:off x="3581400" y="304800"/>
            <a:ext cx="5105400" cy="1219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F0350-760A-47B4-AE1C-5D0410888A17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FE4C5-BB1D-4C7F-B3B9-5E4C6D65EC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11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DED62B8-544A-4BBA-915D-8182766ABB95}" type="datetime1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A8F426C-4FD1-4594-B654-18E0EA476C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entury Gothic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g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581400"/>
            <a:ext cx="9144000" cy="1470025"/>
          </a:xfrm>
        </p:spPr>
        <p:txBody>
          <a:bodyPr/>
          <a:lstStyle/>
          <a:p>
            <a:pPr eaLnBrk="1" hangingPunct="1"/>
            <a:r>
              <a:rPr lang="en-US" b="1" dirty="0" smtClean="0"/>
              <a:t>Business Analysis Fundamentals</a:t>
            </a:r>
            <a:br>
              <a:rPr lang="en-US" b="1" dirty="0" smtClean="0"/>
            </a:br>
            <a:r>
              <a:rPr lang="en-US" b="1" dirty="0" smtClean="0"/>
              <a:t>Knowledge Areas</a:t>
            </a:r>
            <a:endParaRPr 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541818"/>
            <a:ext cx="6400800" cy="1295400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J</a:t>
            </a:r>
            <a:r>
              <a:rPr lang="en-US" dirty="0" smtClean="0"/>
              <a:t>uly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 </a:t>
            </a:r>
            <a:r>
              <a:rPr lang="en-US" sz="2400" b="1" dirty="0" smtClean="0"/>
              <a:t>BACCM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742" y="1538110"/>
            <a:ext cx="8224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Core Concept Definition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293717"/>
              </p:ext>
            </p:extLst>
          </p:nvPr>
        </p:nvGraphicFramePr>
        <p:xfrm>
          <a:off x="609600" y="2057400"/>
          <a:ext cx="8305800" cy="3838834"/>
        </p:xfrm>
        <a:graphic>
          <a:graphicData uri="http://schemas.openxmlformats.org/drawingml/2006/table">
            <a:tbl>
              <a:tblPr/>
              <a:tblGrid>
                <a:gridCol w="1578102"/>
                <a:gridCol w="6727698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  <a:endParaRPr lang="en-US" sz="1800" dirty="0">
                        <a:effectLst/>
                      </a:endParaRPr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Definition</a:t>
                      </a:r>
                      <a:endParaRPr lang="en-US" sz="1800" dirty="0">
                        <a:effectLst/>
                      </a:endParaRPr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4566">
                <a:tc>
                  <a:txBody>
                    <a:bodyPr/>
                    <a:lstStyle/>
                    <a:p>
                      <a:r>
                        <a:rPr lang="en-US" sz="1800"/>
                        <a:t>Change</a:t>
                      </a:r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controlled transformation of an organization</a:t>
                      </a:r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1800" dirty="0"/>
                        <a:t>Need</a:t>
                      </a:r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problem, opportunity or constraint with potential </a:t>
                      </a:r>
                      <a:r>
                        <a:rPr lang="en-US" sz="1800" i="1" dirty="0"/>
                        <a:t>value</a:t>
                      </a:r>
                      <a:r>
                        <a:rPr lang="en-US" sz="1800" dirty="0"/>
                        <a:t> to a </a:t>
                      </a:r>
                      <a:r>
                        <a:rPr lang="en-US" sz="1800" i="1" dirty="0"/>
                        <a:t>stakeholder</a:t>
                      </a:r>
                      <a:endParaRPr lang="en-US" sz="1800" dirty="0"/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9084">
                <a:tc>
                  <a:txBody>
                    <a:bodyPr/>
                    <a:lstStyle/>
                    <a:p>
                      <a:r>
                        <a:rPr lang="en-US" sz="1800" dirty="0"/>
                        <a:t>Solution</a:t>
                      </a:r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specific way of satisfying a </a:t>
                      </a:r>
                      <a:r>
                        <a:rPr lang="en-US" sz="1800" i="1" dirty="0"/>
                        <a:t>need</a:t>
                      </a:r>
                      <a:r>
                        <a:rPr lang="en-US" sz="1800" dirty="0"/>
                        <a:t> in a</a:t>
                      </a:r>
                      <a:r>
                        <a:rPr lang="en-US" sz="1800" i="1" dirty="0"/>
                        <a:t> context</a:t>
                      </a:r>
                      <a:endParaRPr lang="en-US" sz="1800" dirty="0"/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800"/>
                        <a:t>Value</a:t>
                      </a:r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the importance of something to a </a:t>
                      </a:r>
                      <a:r>
                        <a:rPr lang="en-US" sz="1800" i="1"/>
                        <a:t>stakeholder</a:t>
                      </a:r>
                      <a:r>
                        <a:rPr lang="en-US" sz="1800"/>
                        <a:t> in a </a:t>
                      </a:r>
                      <a:r>
                        <a:rPr lang="en-US" sz="1800" i="1"/>
                        <a:t>context </a:t>
                      </a:r>
                      <a:endParaRPr lang="en-US" sz="1800"/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2404">
                <a:tc>
                  <a:txBody>
                    <a:bodyPr/>
                    <a:lstStyle/>
                    <a:p>
                      <a:r>
                        <a:rPr lang="en-US" sz="1800"/>
                        <a:t>Stakeholder</a:t>
                      </a:r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group or individual with a relationship to the </a:t>
                      </a:r>
                      <a:r>
                        <a:rPr lang="en-US" sz="1800" i="1" dirty="0"/>
                        <a:t>change</a:t>
                      </a:r>
                      <a:r>
                        <a:rPr lang="en-US" sz="1800" dirty="0"/>
                        <a:t> or the </a:t>
                      </a:r>
                      <a:r>
                        <a:rPr lang="en-US" sz="1800" i="1" dirty="0"/>
                        <a:t>solution</a:t>
                      </a:r>
                      <a:endParaRPr lang="en-US" sz="1800" dirty="0"/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8434">
                <a:tc>
                  <a:txBody>
                    <a:bodyPr/>
                    <a:lstStyle/>
                    <a:p>
                      <a:r>
                        <a:rPr lang="en-US" sz="1800"/>
                        <a:t>Context</a:t>
                      </a:r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part of the environment that encompasses the </a:t>
                      </a:r>
                      <a:r>
                        <a:rPr lang="en-US" sz="1800" i="1" dirty="0"/>
                        <a:t>change</a:t>
                      </a:r>
                      <a:endParaRPr lang="en-US" sz="1800" dirty="0"/>
                    </a:p>
                  </a:txBody>
                  <a:tcPr marL="55738" marR="55738" marT="55738" marB="557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5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Define Change Strategy-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3848100" y="2542674"/>
            <a:ext cx="434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To develop and assess alternative approaches to the change, and then select the recommended approach.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26385"/>
            <a:ext cx="2905125" cy="3152775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Define Change Strategy- ELEMENTS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609" y="2538705"/>
            <a:ext cx="4486275" cy="2600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2362200"/>
            <a:ext cx="45170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Solution Scope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Gap Analysis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Enterprise Readiness Assessment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Change Strategy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Transition States and </a:t>
            </a:r>
            <a:r>
              <a:rPr lang="en-US" dirty="0"/>
              <a:t>R</a:t>
            </a:r>
            <a:r>
              <a:rPr lang="en-US" dirty="0" smtClean="0"/>
              <a:t>elease Planning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63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7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09800"/>
            <a:ext cx="2974588" cy="2514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65719" y="4267257"/>
            <a:ext cx="363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(15 – 20 Minutes Group Exercise)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15063" y="18097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ACSS Development Situation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73632" y="303555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Us Strategize!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9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Requirements Analysis and Design Definition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74" y="2400092"/>
            <a:ext cx="2247900" cy="293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97180" y="2124484"/>
            <a:ext cx="5410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Structure and organize requirements discovered during elicitation activities.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Specify and model requirements and designs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Validate and verify information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Identify solution options that meet business needs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Estimate the potential value that could be realized for each solution option.</a:t>
            </a:r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1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Requirements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069432"/>
            <a:ext cx="8077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A condition or capability needed by a stakeholder to solve a problem or achieve an objective.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A condition or capability that must be met or possessed by a 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76" y="4267200"/>
            <a:ext cx="2457450" cy="1857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4126051"/>
            <a:ext cx="556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dirty="0" smtClean="0"/>
              <a:t>A documented representation of a condition or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    capability as in (1) or (2).</a:t>
            </a:r>
            <a:endParaRPr lang="en-US" dirty="0"/>
          </a:p>
        </p:txBody>
      </p:sp>
      <p:pic>
        <p:nvPicPr>
          <p:cNvPr id="12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8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Requirement Categories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105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04614"/>
              </p:ext>
            </p:extLst>
          </p:nvPr>
        </p:nvGraphicFramePr>
        <p:xfrm>
          <a:off x="485274" y="2057400"/>
          <a:ext cx="8201526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842"/>
                <a:gridCol w="2733842"/>
                <a:gridCol w="27338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Business 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 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 Requirements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Needs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Management Constraints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Expectations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Schedule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Budget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Process Changes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Organizational Impacts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Objectives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Independent of Technology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mention particulars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Serves as the basis for function points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 current and requested process flows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Identify hardware,</a:t>
                      </a:r>
                      <a:r>
                        <a:rPr lang="en-US" baseline="0" dirty="0" smtClean="0"/>
                        <a:t> software and communication infrastructure required to fulfill customer requirements.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Define 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/>
                        <a:t>Quality 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/>
                        <a:t>Interface / Data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/>
                        <a:t>Security / Control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/>
                        <a:t>Performance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/>
                        <a:t>Operations and Support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baseline="0" dirty="0" smtClean="0"/>
                        <a:t>Availability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82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Importance of Good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16713"/>
            <a:ext cx="2724150" cy="2009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1365" y="2093495"/>
            <a:ext cx="512741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Good requirements assist the project in managing scope and costs.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Communicating to the client that getting the requirements right will: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Meet Project deadlines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Maintain the project scope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Promote Communication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Satisfy Customer Needs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Lower Project Costs</a:t>
            </a:r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3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Requirements Classification – Business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8390" y="2230808"/>
            <a:ext cx="560140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Higher level statements of the goals, objectives or needs of the enterprise.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Describe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The reasons why a project is initiated.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The objectives that the project will achieve.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The metrics which will be used to measure its success.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5" y="2971800"/>
            <a:ext cx="1990725" cy="2085975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1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Requirements Classification – Stakeholder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38347" y="2298987"/>
            <a:ext cx="516290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Higher level statements of the goals, objectives or needs of the enterprise.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Describe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The needs that a given stakeholder has and how that stakeholder will interact with a solution.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Serve as a bridge between Business Requirements and the various classes of solution requirements.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62957"/>
            <a:ext cx="2362200" cy="1876425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03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Requirements Classification – Solution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2747" y="2290966"/>
            <a:ext cx="516290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Describes  the characteristics of a solution that meet the business and stakeholder needs.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Developed  and defined through requirement analysis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Functional Requirements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Non Functional Requirements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42411"/>
            <a:ext cx="2838450" cy="2739189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2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 </a:t>
            </a:r>
            <a:r>
              <a:rPr lang="en-US" sz="2400" b="1" dirty="0" smtClean="0"/>
              <a:t>BACCM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742" y="1538110"/>
            <a:ext cx="8224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Core Concept Definition</a:t>
            </a:r>
            <a:endParaRPr lang="en-US" b="1" dirty="0">
              <a:solidFill>
                <a:srgbClr val="0000FF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78378" y="2314214"/>
            <a:ext cx="7412182" cy="2859268"/>
            <a:chOff x="878378" y="2314214"/>
            <a:chExt cx="7412182" cy="2859268"/>
          </a:xfrm>
        </p:grpSpPr>
        <p:sp>
          <p:nvSpPr>
            <p:cNvPr id="8" name="Oval 7"/>
            <p:cNvSpPr/>
            <p:nvPr/>
          </p:nvSpPr>
          <p:spPr>
            <a:xfrm>
              <a:off x="878378" y="2362200"/>
              <a:ext cx="1676400" cy="167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Change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889760" y="3380134"/>
              <a:ext cx="1676400" cy="1676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Need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108960" y="2362200"/>
              <a:ext cx="1676400" cy="16764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Solution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251960" y="3473089"/>
              <a:ext cx="1676400" cy="1676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Stake-</a:t>
              </a:r>
            </a:p>
            <a:p>
              <a:pPr algn="ctr"/>
              <a:r>
                <a:rPr lang="en-US" dirty="0" smtClean="0"/>
                <a:t>holder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476702" y="2314214"/>
              <a:ext cx="1676400" cy="1676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Value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6614160" y="3497082"/>
              <a:ext cx="1676400" cy="1676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Context</a:t>
              </a:r>
              <a:endParaRPr lang="en-US" dirty="0"/>
            </a:p>
          </p:txBody>
        </p:sp>
      </p:grpSp>
      <p:pic>
        <p:nvPicPr>
          <p:cNvPr id="16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7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Requirements Classification – Transition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2747" y="2290966"/>
            <a:ext cx="51629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Describe capabilities that the solution must have in order: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To facilitate transition from the current state of the enterprise to the desired future state.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That will not be needed once that transition is complete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Temporary in nature.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2446421"/>
            <a:ext cx="2447925" cy="2362200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15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Sources of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27597"/>
            <a:ext cx="1662113" cy="10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3" y="2094298"/>
            <a:ext cx="1593037" cy="1757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1263" y="4442017"/>
            <a:ext cx="1813082" cy="1323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83" y="1923761"/>
            <a:ext cx="2479549" cy="18259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081" y="4222942"/>
            <a:ext cx="1638300" cy="15430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962329" y="2954530"/>
            <a:ext cx="1430900" cy="3546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1"/>
          </p:cNvCxnSpPr>
          <p:nvPr/>
        </p:nvCxnSpPr>
        <p:spPr>
          <a:xfrm flipV="1">
            <a:off x="2294345" y="4442017"/>
            <a:ext cx="1363255" cy="6619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</p:cNvCxnSpPr>
          <p:nvPr/>
        </p:nvCxnSpPr>
        <p:spPr>
          <a:xfrm flipH="1">
            <a:off x="5140451" y="2836718"/>
            <a:ext cx="1078832" cy="4724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</p:cNvCxnSpPr>
          <p:nvPr/>
        </p:nvCxnSpPr>
        <p:spPr>
          <a:xfrm flipH="1" flipV="1">
            <a:off x="5167313" y="4359857"/>
            <a:ext cx="1705768" cy="63461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96432" y="238074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Partners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65737" y="514902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59057" y="20574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67313" y="51490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Experts</a:t>
            </a:r>
            <a:endParaRPr lang="en-US" dirty="0"/>
          </a:p>
        </p:txBody>
      </p:sp>
      <p:pic>
        <p:nvPicPr>
          <p:cNvPr id="25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6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Problems with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67000"/>
            <a:ext cx="2515921" cy="2133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52800" y="2141621"/>
            <a:ext cx="50292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Incorrect requirements based on poorly defined needs.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Imprecise and ambiguous requirements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Language – related problems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Deliberate imprecision for flexibility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Human conflict prevents consensus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Inherently nebulous information – age projects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Customers’ lack of expertise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Oversights by project planners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Shifting requirements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8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General Guidelines for Specifying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46" y="2061411"/>
            <a:ext cx="81734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Rule 1:</a:t>
            </a:r>
            <a:r>
              <a:rPr lang="en-US" dirty="0" smtClean="0"/>
              <a:t> 	State the requirement explicitly and have customers sign off on it.</a:t>
            </a:r>
          </a:p>
          <a:p>
            <a:endParaRPr lang="en-US" sz="700" dirty="0" smtClean="0"/>
          </a:p>
          <a:p>
            <a:r>
              <a:rPr lang="en-US" b="1" dirty="0" smtClean="0"/>
              <a:t>Rule 2: 	</a:t>
            </a:r>
            <a:r>
              <a:rPr lang="en-US" dirty="0" smtClean="0"/>
              <a:t>Be REALISTIC  - assume that if a requirement can be misinterpreted,                   	it will be misinterpreted.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0894"/>
            <a:ext cx="1807369" cy="175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3316859"/>
            <a:ext cx="61721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Rule 3:</a:t>
            </a:r>
            <a:r>
              <a:rPr lang="en-US" dirty="0" smtClean="0"/>
              <a:t> 	Be REALISTIC  - recognize that there will be 	changes in your project and that things will not go 	precisely as anticipated.</a:t>
            </a:r>
          </a:p>
          <a:p>
            <a:endParaRPr lang="en-US" sz="900" b="1" dirty="0" smtClean="0"/>
          </a:p>
          <a:p>
            <a:r>
              <a:rPr lang="en-US" b="1" dirty="0" smtClean="0"/>
              <a:t>Rule 4:	</a:t>
            </a:r>
            <a:r>
              <a:rPr lang="en-US" dirty="0" smtClean="0"/>
              <a:t>To as great an extent as possible, include 	pictures, graphs, physical models, and other 	nonverbal exhibits in the formulation of 	requirements.</a:t>
            </a:r>
            <a:endParaRPr lang="en-US" b="1" dirty="0" smtClean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30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General Guidelines for Specifying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346" y="2061411"/>
            <a:ext cx="817345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Rule 5:</a:t>
            </a:r>
            <a:r>
              <a:rPr lang="en-US" dirty="0" smtClean="0"/>
              <a:t> 	Establish a system to monitor carefully any changes made to 	requirements including: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 smtClean="0"/>
              <a:t>Date of Change Request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 smtClean="0"/>
              <a:t>Name of Person Requesting the Change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Description of the Change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 smtClean="0"/>
              <a:t>Statement of the Change’s impact on the project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 smtClean="0"/>
              <a:t>List of tasks and staff affected by the change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dirty="0" smtClean="0"/>
              <a:t>Estimate of the cost of the change request, indicating</a:t>
            </a:r>
          </a:p>
          <a:p>
            <a:pPr lvl="3"/>
            <a:r>
              <a:rPr lang="en-US" dirty="0"/>
              <a:t>	</a:t>
            </a:r>
            <a:r>
              <a:rPr lang="en-US" dirty="0" smtClean="0"/>
              <a:t>that this individual is aware of the cost and performance</a:t>
            </a:r>
          </a:p>
          <a:p>
            <a:pPr lvl="3"/>
            <a:r>
              <a:rPr lang="en-US" dirty="0"/>
              <a:t>	</a:t>
            </a:r>
            <a:r>
              <a:rPr lang="en-US" dirty="0" smtClean="0"/>
              <a:t>impacts of the requested change.</a:t>
            </a:r>
          </a:p>
          <a:p>
            <a:pPr lvl="3"/>
            <a:endParaRPr lang="en-US" sz="800" dirty="0" smtClean="0"/>
          </a:p>
          <a:p>
            <a:r>
              <a:rPr lang="en-US" b="1" dirty="0" smtClean="0"/>
              <a:t>Rule 6:</a:t>
            </a: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Educate project staff and customers regarding the</a:t>
            </a:r>
          </a:p>
          <a:p>
            <a:r>
              <a:rPr lang="en-US" dirty="0"/>
              <a:t>	</a:t>
            </a:r>
            <a:r>
              <a:rPr lang="en-US" dirty="0" smtClean="0"/>
              <a:t>problems of specifying requirements.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17044" y="4724400"/>
            <a:ext cx="1926430" cy="1752600"/>
          </a:xfrm>
          <a:prstGeom prst="rect">
            <a:avLst/>
          </a:prstGeom>
        </p:spPr>
      </p:pic>
      <p:pic>
        <p:nvPicPr>
          <p:cNvPr id="6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0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analysis and design definition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Qualities of a Good Software Requirements</a:t>
            </a:r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73412"/>
            <a:ext cx="1476375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590800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Understandable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Complete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Verifiable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Unambiguous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0168" y="2590800"/>
            <a:ext cx="2755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Modifiable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Traceable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Consistent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Accurate</a:t>
            </a:r>
            <a:endParaRPr lang="en-US" sz="2400" dirty="0"/>
          </a:p>
        </p:txBody>
      </p:sp>
      <p:pic>
        <p:nvPicPr>
          <p:cNvPr id="7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7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116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42247"/>
              </p:ext>
            </p:extLst>
          </p:nvPr>
        </p:nvGraphicFramePr>
        <p:xfrm>
          <a:off x="457200" y="2133600"/>
          <a:ext cx="8305800" cy="300457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56966">
                <a:tc>
                  <a:txBody>
                    <a:bodyPr/>
                    <a:lstStyle/>
                    <a:p>
                      <a:r>
                        <a:rPr lang="en-US" sz="1800" dirty="0"/>
                        <a:t>Change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Transform elicitation results into requirements</a:t>
                      </a:r>
                      <a:r>
                        <a:rPr lang="en-US" sz="1800" baseline="0" dirty="0" smtClean="0"/>
                        <a:t> and designs in order to define the change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77850">
                <a:tc>
                  <a:txBody>
                    <a:bodyPr/>
                    <a:lstStyle/>
                    <a:p>
                      <a:r>
                        <a:rPr lang="en-US" sz="1800" dirty="0"/>
                        <a:t>Need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Analyze</a:t>
                      </a:r>
                      <a:r>
                        <a:rPr lang="en-US" sz="1800" baseline="0" dirty="0" smtClean="0"/>
                        <a:t> the needs in order to recommend a solution that meets the needs.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525454">
                <a:tc>
                  <a:txBody>
                    <a:bodyPr/>
                    <a:lstStyle/>
                    <a:p>
                      <a:r>
                        <a:rPr lang="en-US" sz="1800" dirty="0"/>
                        <a:t>Solution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Define solution options</a:t>
                      </a:r>
                      <a:r>
                        <a:rPr lang="en-US" sz="1800" baseline="0" dirty="0" smtClean="0"/>
                        <a:t> and recommend the ones that is most likely to address the need and has the most value.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800"/>
                        <a:t>Value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Analyze and quantify</a:t>
                      </a:r>
                      <a:r>
                        <a:rPr lang="en-US" sz="1800" baseline="0" dirty="0" smtClean="0"/>
                        <a:t> the potential value of the solutions.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2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117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1649"/>
              </p:ext>
            </p:extLst>
          </p:nvPr>
        </p:nvGraphicFramePr>
        <p:xfrm>
          <a:off x="461211" y="2209800"/>
          <a:ext cx="8305800" cy="195866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2404">
                <a:tc>
                  <a:txBody>
                    <a:bodyPr/>
                    <a:lstStyle/>
                    <a:p>
                      <a:r>
                        <a:rPr lang="en-US" sz="1800" dirty="0"/>
                        <a:t>Stakeholder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Tailor</a:t>
                      </a:r>
                      <a:r>
                        <a:rPr lang="en-US" sz="1800" baseline="0" dirty="0" smtClean="0"/>
                        <a:t> the requirements and designs to that they are understandable and usable by each stakeholder group.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638434">
                <a:tc>
                  <a:txBody>
                    <a:bodyPr/>
                    <a:lstStyle/>
                    <a:p>
                      <a:r>
                        <a:rPr lang="en-US" sz="1800"/>
                        <a:t>Context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Model and describe the</a:t>
                      </a:r>
                      <a:r>
                        <a:rPr lang="en-US" sz="1800" baseline="0" dirty="0" smtClean="0"/>
                        <a:t> context in formats that are understandable and usable by all stakeholders.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24" y="4286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928644"/>
            <a:ext cx="8245642" cy="4638675"/>
          </a:xfrm>
          <a:prstGeom prst="rect">
            <a:avLst/>
          </a:prstGeom>
        </p:spPr>
      </p:pic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77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928644"/>
            <a:ext cx="8245642" cy="4638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7674" y="3842084"/>
            <a:ext cx="2133600" cy="457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23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 </a:t>
            </a:r>
            <a:r>
              <a:rPr lang="en-US" sz="2400" b="1" dirty="0" smtClean="0"/>
              <a:t>TERMINOLOGIES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8458200" cy="3658146"/>
          </a:xfrm>
          <a:prstGeom prst="rect">
            <a:avLst/>
          </a:prstGeom>
        </p:spPr>
      </p:pic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5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Specify and Model Requirements - PURPOSE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3" y="2667000"/>
            <a:ext cx="3612133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37499" y="2971800"/>
            <a:ext cx="406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To analyze, synthetize and refine elicitation results into requirements and designs.</a:t>
            </a:r>
            <a:endParaRPr lang="en-US" dirty="0"/>
          </a:p>
        </p:txBody>
      </p:sp>
      <p:pic>
        <p:nvPicPr>
          <p:cNvPr id="11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1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Specify and Model Requirements - PURPOSE</a:t>
            </a:r>
          </a:p>
          <a:p>
            <a:endParaRPr lang="en-US" sz="1800" dirty="0"/>
          </a:p>
          <a:p>
            <a:pPr>
              <a:buNone/>
            </a:pPr>
            <a:r>
              <a:rPr lang="en-US" sz="1800" b="1" i="1" dirty="0" smtClean="0"/>
              <a:t>MODEL REQUIREMENTS</a:t>
            </a:r>
            <a:endParaRPr lang="en-US" sz="1800" b="1" i="1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/>
              <a:t>A model is a descriptive and visual way to convey information to a specific audience in order to support analysis, communication and understanding.</a:t>
            </a:r>
          </a:p>
          <a:p>
            <a:pPr marL="0" indent="0">
              <a:lnSpc>
                <a:spcPct val="150000"/>
              </a:lnSpc>
              <a:buClrTx/>
              <a:buNone/>
            </a:pPr>
            <a:endParaRPr lang="en-US" sz="1200" dirty="0" smtClean="0"/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/>
              <a:t>Models may also be used to confirm knowledge, identify information gaps that the business analyst may have and identify duplicate information.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7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3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Specify and Model Requirements - PURPOSE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514600"/>
            <a:ext cx="3781425" cy="2743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2027403"/>
            <a:ext cx="480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SzPct val="50000"/>
              <a:buFont typeface="Wingdings" pitchFamily="2" charset="2"/>
              <a:buChar char="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1800" b="1" i="1" dirty="0" smtClean="0"/>
              <a:t>TWO TYPES OF MODELLING FORMAT</a:t>
            </a:r>
            <a:endParaRPr lang="en-US" sz="2400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ClrTx/>
              <a:buFont typeface="Wingdings" pitchFamily="2" charset="2"/>
              <a:buChar char="v"/>
            </a:pPr>
            <a:endParaRPr lang="en-US" sz="1000" dirty="0" smtClean="0"/>
          </a:p>
          <a:p>
            <a:pPr>
              <a:lnSpc>
                <a:spcPct val="150000"/>
              </a:lnSpc>
              <a:buClrTx/>
              <a:buFont typeface="Wingdings" pitchFamily="2" charset="2"/>
              <a:buChar char="v"/>
            </a:pPr>
            <a:r>
              <a:rPr lang="en-US" sz="1800" b="1" dirty="0" smtClean="0"/>
              <a:t>Matrices 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 Used for date dictionaries, requirements traceability, or for gap analysis.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 Used for prioritizing requirements and recording other requirements attributes and metadata.</a:t>
            </a:r>
            <a:endParaRPr lang="en-US" sz="1800" dirty="0" smtClean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Specify and Model Requirements - PURPOSE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2027403"/>
            <a:ext cx="480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SzPct val="50000"/>
              <a:buFont typeface="Wingdings" pitchFamily="2" charset="2"/>
              <a:buChar char="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1800" b="1" i="1" dirty="0" smtClean="0"/>
              <a:t>TWO TYPES OF MODELLING FORMAT</a:t>
            </a:r>
            <a:endParaRPr lang="en-US" sz="2400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ClrTx/>
              <a:buFont typeface="Wingdings" pitchFamily="2" charset="2"/>
              <a:buChar char="v"/>
            </a:pPr>
            <a:endParaRPr lang="en-US" sz="1000" dirty="0" smtClean="0"/>
          </a:p>
          <a:p>
            <a:pPr>
              <a:lnSpc>
                <a:spcPct val="150000"/>
              </a:lnSpc>
              <a:buClrTx/>
              <a:buFont typeface="Wingdings" pitchFamily="2" charset="2"/>
              <a:buChar char="v"/>
            </a:pPr>
            <a:r>
              <a:rPr lang="en-US" sz="1800" b="1" dirty="0" smtClean="0"/>
              <a:t>Diagram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à"/>
            </a:pPr>
            <a:r>
              <a:rPr lang="en-US" sz="1800" dirty="0" smtClean="0">
                <a:sym typeface="Wingdings" panose="05000000000000000000" pitchFamily="2" charset="2"/>
              </a:rPr>
              <a:t>Useful to depict complexity in a way that would be difficult to do with words.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à"/>
            </a:pPr>
            <a:r>
              <a:rPr lang="en-US" sz="1800" dirty="0" smtClean="0">
                <a:sym typeface="Wingdings" panose="05000000000000000000" pitchFamily="2" charset="2"/>
              </a:rPr>
              <a:t>Used to define boundaries for business domains, to categorize and create hierarchies of items, and to show components of objects such as data and their relationships.</a:t>
            </a: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967" y="2590800"/>
            <a:ext cx="3349865" cy="2385510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7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928644"/>
            <a:ext cx="8245642" cy="4638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76600" y="3838907"/>
            <a:ext cx="2133600" cy="457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Verify Requirements - PURPOSE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519732"/>
            <a:ext cx="33909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0" y="2894759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ensure that requirements and designs specifications and models meet quality standards and are usable for the purpose they serve.</a:t>
            </a:r>
          </a:p>
        </p:txBody>
      </p:sp>
      <p:pic>
        <p:nvPicPr>
          <p:cNvPr id="11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928644"/>
            <a:ext cx="8245642" cy="4638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83442" y="3826876"/>
            <a:ext cx="2133600" cy="457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Validate Requirements - PURPOSE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67000"/>
            <a:ext cx="4027599" cy="22626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28956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ensure that requirements and designs align to the business requirements and support the delivery of needed value.</a:t>
            </a:r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928644"/>
            <a:ext cx="8245642" cy="4638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7674" y="4323348"/>
            <a:ext cx="2133600" cy="457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Define Requirements Architecture - PURPOSE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690228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To ensure that the requirements collectively support one another to fully achieve the objectives.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057400"/>
            <a:ext cx="5029200" cy="3714750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79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 </a:t>
            </a:r>
            <a:r>
              <a:rPr lang="en-US" sz="2400" b="1" dirty="0" smtClean="0"/>
              <a:t>TERMINOLOGIES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5146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TASKS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319501"/>
            <a:ext cx="1524000" cy="15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700" y="2011177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discrete piece of work that may be performed formally or informally as part of business analysis.</a:t>
            </a:r>
          </a:p>
          <a:p>
            <a:endParaRPr lang="en-US" dirty="0"/>
          </a:p>
          <a:p>
            <a:r>
              <a:rPr lang="en-US" dirty="0"/>
              <a:t>Each knowledge area describes the tasks performed by business analysts to accomplish </a:t>
            </a:r>
            <a:r>
              <a:rPr lang="en-US" dirty="0" smtClean="0"/>
              <a:t>the </a:t>
            </a:r>
            <a:r>
              <a:rPr lang="en-US" dirty="0"/>
              <a:t>purpose of that knowledge </a:t>
            </a:r>
            <a:r>
              <a:rPr lang="en-US" dirty="0" smtClean="0"/>
              <a:t>area.</a:t>
            </a:r>
          </a:p>
          <a:p>
            <a:endParaRPr lang="en-US" dirty="0"/>
          </a:p>
          <a:p>
            <a:r>
              <a:rPr lang="en-US" dirty="0" smtClean="0"/>
              <a:t>Each task is presented in the following format:</a:t>
            </a:r>
          </a:p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63431" y="4179861"/>
            <a:ext cx="16273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Guidelines 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05200" y="4160118"/>
            <a:ext cx="22901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Guidelines /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3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32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Define Requirements Architecture –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1800" b="1" i="1" dirty="0" smtClean="0"/>
              <a:t>REQUIREMENTS 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2870696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Is the structure of all of the  requirements of a change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Fits the individual models and specifications together to ensure that all of the requirements form a single whole that supports the overall business objectives and produces a useful outcome for stakeholders.</a:t>
            </a:r>
          </a:p>
          <a:p>
            <a:pPr algn="just"/>
            <a:endParaRPr lang="en-US" dirty="0" smtClean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98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928644"/>
            <a:ext cx="8245642" cy="4638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72590" y="4308139"/>
            <a:ext cx="2133600" cy="457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30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Define Design Options –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5168" y="2590800"/>
            <a:ext cx="770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b="1" dirty="0" smtClean="0"/>
              <a:t>define the solution approach</a:t>
            </a:r>
            <a:r>
              <a:rPr lang="en-US" dirty="0" smtClean="0"/>
              <a:t>, identify opportunities to improve the business, allocate requirements across solution components, and represent design options that achieve the desire future state.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endParaRPr lang="en-US" dirty="0" smtClean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 12"/>
          <p:cNvGraphicFramePr/>
          <p:nvPr/>
        </p:nvGraphicFramePr>
        <p:xfrm>
          <a:off x="3886200" y="3581400"/>
          <a:ext cx="4800600" cy="206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237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Define Design Options –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284" y="2260014"/>
            <a:ext cx="770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DEFINE SOLUTION APPROACH</a:t>
            </a:r>
            <a:endParaRPr lang="en-US" dirty="0" smtClean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1" y="2895600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solution approach describes whether solution components will be created or purchased, or some combination of both.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Business Analysts assess the merits of the solution approaches for each design option.</a:t>
            </a:r>
          </a:p>
        </p:txBody>
      </p:sp>
    </p:spTree>
    <p:extLst>
      <p:ext uri="{BB962C8B-B14F-4D97-AF65-F5344CB8AC3E}">
        <p14:creationId xmlns:p14="http://schemas.microsoft.com/office/powerpoint/2010/main" val="22600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8" y="1928644"/>
            <a:ext cx="8245642" cy="4638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67400" y="4308139"/>
            <a:ext cx="2133600" cy="457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24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Analyze Potential Value and Recommend Solution–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0100" y="2403395"/>
            <a:ext cx="4648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To estimate the potential value for each design option and to establish which is most appropriate to meet the enterprise’s requirements.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603724"/>
            <a:ext cx="23907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analysis and design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Analyze Potential Value and Recommend Solution–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8360" y="2260014"/>
            <a:ext cx="633964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Factors to Consider:</a:t>
            </a:r>
          </a:p>
          <a:p>
            <a:pPr algn="just"/>
            <a:endParaRPr lang="en-US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Available Resources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Constraints on the Solution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Dependencies Between Requirements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086" y="3787024"/>
            <a:ext cx="14573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dirty="0" smtClean="0"/>
              <a:t>Exercise 8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09800"/>
            <a:ext cx="2974588" cy="2514600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15063" y="18097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ACSS Development Situation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14616" y="3097768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Requirements Classification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349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Solution Evaluation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97180" y="2124484"/>
            <a:ext cx="5410199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This describes the tasks that business analysts perform to assess the performance of/and value delivered by a solution in use by the enterprise, and to recommend removal of barriers  or constraints that prevent the full realization of the value.</a:t>
            </a:r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5" y="2264025"/>
            <a:ext cx="2793885" cy="32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SOLUTION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25053"/>
            <a:ext cx="8229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1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 </a:t>
            </a:r>
            <a:r>
              <a:rPr lang="en-US" sz="2400" b="1" dirty="0" smtClean="0"/>
              <a:t>TERMINOLOGIES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PURPOSE</a:t>
            </a:r>
          </a:p>
          <a:p>
            <a:pPr>
              <a:buFontTx/>
              <a:buChar char="-"/>
            </a:pPr>
            <a:r>
              <a:rPr lang="en-US" sz="1800" dirty="0" smtClean="0"/>
              <a:t>is </a:t>
            </a:r>
            <a:r>
              <a:rPr lang="en-US" sz="1800" dirty="0"/>
              <a:t>a short description of the reason for a business analyst to perform the task and the value created through performing the </a:t>
            </a:r>
            <a:r>
              <a:rPr lang="en-US" sz="1800" dirty="0" smtClean="0"/>
              <a:t>task.</a:t>
            </a:r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b="1" dirty="0" smtClean="0"/>
              <a:t>DESCRIPTION</a:t>
            </a:r>
          </a:p>
          <a:p>
            <a:pPr>
              <a:buFontTx/>
              <a:buChar char="-"/>
            </a:pPr>
            <a:r>
              <a:rPr lang="en-US" sz="1800" dirty="0" smtClean="0"/>
              <a:t>explains </a:t>
            </a:r>
            <a:r>
              <a:rPr lang="en-US" sz="1800" dirty="0"/>
              <a:t>in greater detail why the task is performed, what the </a:t>
            </a:r>
            <a:r>
              <a:rPr lang="en-US" sz="1800" dirty="0" smtClean="0"/>
              <a:t>task </a:t>
            </a:r>
            <a:r>
              <a:rPr lang="en-US" sz="1800" dirty="0"/>
              <a:t>is, and the results the task should </a:t>
            </a:r>
            <a:r>
              <a:rPr lang="en-US" sz="1800" dirty="0" smtClean="0"/>
              <a:t>accomplish.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None/>
            </a:pPr>
            <a:r>
              <a:rPr lang="en-US" sz="1800" b="1" dirty="0" smtClean="0"/>
              <a:t>INPUT</a:t>
            </a:r>
            <a:endParaRPr lang="en-US" sz="1800" b="1" dirty="0"/>
          </a:p>
          <a:p>
            <a:pPr>
              <a:buFontTx/>
              <a:buChar char="-"/>
            </a:pPr>
            <a:r>
              <a:rPr lang="en-US" sz="1800" dirty="0"/>
              <a:t>represents the information and preconditions necessary for a task to begin</a:t>
            </a:r>
            <a:r>
              <a:rPr lang="en-US" sz="1800" dirty="0" smtClean="0"/>
              <a:t>.</a:t>
            </a: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b="1" dirty="0" smtClean="0"/>
              <a:t>ELEMENTS</a:t>
            </a:r>
            <a:endParaRPr lang="en-US" sz="1800" b="1" dirty="0"/>
          </a:p>
          <a:p>
            <a:pPr>
              <a:buFontTx/>
              <a:buChar char="-"/>
            </a:pPr>
            <a:r>
              <a:rPr lang="en-US" sz="1800" dirty="0" smtClean="0"/>
              <a:t>describes </a:t>
            </a:r>
            <a:r>
              <a:rPr lang="en-US" sz="1800" dirty="0"/>
              <a:t>key concepts that are needed to understand how to perform the task</a:t>
            </a:r>
            <a:r>
              <a:rPr lang="en-US" sz="1800" dirty="0" smtClean="0"/>
              <a:t>.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9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SOLUTION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140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99267"/>
              </p:ext>
            </p:extLst>
          </p:nvPr>
        </p:nvGraphicFramePr>
        <p:xfrm>
          <a:off x="401053" y="1936332"/>
          <a:ext cx="8305800" cy="446446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56966">
                <a:tc>
                  <a:txBody>
                    <a:bodyPr/>
                    <a:lstStyle/>
                    <a:p>
                      <a:r>
                        <a:rPr lang="en-US" sz="1800" dirty="0"/>
                        <a:t>Change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Recommend a change to either</a:t>
                      </a:r>
                      <a:r>
                        <a:rPr lang="en-US" sz="1800" baseline="0" dirty="0" smtClean="0"/>
                        <a:t> a solution or the enterprise in order to realize the potential value of a solution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77850">
                <a:tc>
                  <a:txBody>
                    <a:bodyPr/>
                    <a:lstStyle/>
                    <a:p>
                      <a:r>
                        <a:rPr lang="en-US" sz="1800" dirty="0"/>
                        <a:t>Need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Evaluate</a:t>
                      </a:r>
                      <a:r>
                        <a:rPr lang="en-US" sz="1800" baseline="0" dirty="0" smtClean="0"/>
                        <a:t> how a solution or solution component is fulfilling the need.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525454">
                <a:tc>
                  <a:txBody>
                    <a:bodyPr/>
                    <a:lstStyle/>
                    <a:p>
                      <a:r>
                        <a:rPr lang="en-US" sz="1800" dirty="0"/>
                        <a:t>Solution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Assess the performance of the solution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800"/>
                        <a:t>Value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Determine</a:t>
                      </a:r>
                      <a:r>
                        <a:rPr lang="en-US" sz="1800" baseline="0" dirty="0" smtClean="0"/>
                        <a:t> if the solution is delivering the potential value and examine why value may not be being realized.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Stakeholder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Elicit information</a:t>
                      </a:r>
                      <a:r>
                        <a:rPr lang="en-US" sz="1800" baseline="0" dirty="0" smtClean="0"/>
                        <a:t> from the stakeholders about solution performance and value delivery.</a:t>
                      </a:r>
                    </a:p>
                  </a:txBody>
                  <a:tcPr marL="55738" marR="55738" marT="55738" marB="55738"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Context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Consider the  context in determining solution performance measures and any limitations within the context that may prohibit value from being realized.</a:t>
                      </a:r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6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SOLUTION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25053"/>
            <a:ext cx="822960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1684" y="3826042"/>
            <a:ext cx="2149642" cy="51735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SOLUTION EVALUATION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Measure Solution Performance–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8360" y="2260014"/>
            <a:ext cx="4968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smtClean="0"/>
              <a:t>To define performance measures and use the data collected to evaluate the effectiveness of a solution in relation to the value it brings.</a:t>
            </a:r>
          </a:p>
          <a:p>
            <a:pPr algn="just">
              <a:lnSpc>
                <a:spcPct val="200000"/>
              </a:lnSpc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649" y="2383226"/>
            <a:ext cx="25622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6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SOLUTION EVALUATION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Measure Solution Performance</a:t>
            </a: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316699"/>
            <a:ext cx="4968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Define Solution Performance Measures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Validate Performance Measures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Collect Performance Measures</a:t>
            </a:r>
          </a:p>
          <a:p>
            <a:pPr algn="just">
              <a:lnSpc>
                <a:spcPct val="20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85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SOLUTION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25053"/>
            <a:ext cx="822960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6600" y="3829886"/>
            <a:ext cx="2149642" cy="51735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SOLUTION EVALUATION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Analyze Performance Measures –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05922" y="2435725"/>
            <a:ext cx="4968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smtClean="0"/>
              <a:t>To provide insights into the performance of a solution in relation to the value it brings.</a:t>
            </a:r>
          </a:p>
          <a:p>
            <a:pPr algn="just">
              <a:lnSpc>
                <a:spcPct val="200000"/>
              </a:lnSpc>
            </a:pP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2463799"/>
            <a:ext cx="23431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SOLUTION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25053"/>
            <a:ext cx="822960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7400" y="3817855"/>
            <a:ext cx="2149642" cy="51735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SOLUTION EVALUATION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Assess Solution Limitations –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05922" y="2435725"/>
            <a:ext cx="4968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smtClean="0"/>
              <a:t>To determine the factors internal to the solution that restrict the full realization of value.</a:t>
            </a:r>
          </a:p>
          <a:p>
            <a:pPr algn="just">
              <a:lnSpc>
                <a:spcPct val="200000"/>
              </a:lnSpc>
            </a:pP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2463799"/>
            <a:ext cx="23431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SOLUTION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25053"/>
            <a:ext cx="822960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3127" y="4311316"/>
            <a:ext cx="2149642" cy="51735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0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SOLUTION EVALUATION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Assess </a:t>
            </a:r>
            <a:r>
              <a:rPr lang="en-US" sz="1800" b="1" u="sng" dirty="0" smtClean="0"/>
              <a:t>Enterprise Limitations– </a:t>
            </a:r>
            <a:r>
              <a:rPr lang="en-US" sz="1800" b="1" u="sng" dirty="0" smtClean="0"/>
              <a:t>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05922" y="2435725"/>
            <a:ext cx="4968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smtClean="0"/>
              <a:t>To determine </a:t>
            </a:r>
            <a:r>
              <a:rPr lang="en-US" dirty="0" smtClean="0"/>
              <a:t>how factors external to the solution are restricting value realization.</a:t>
            </a:r>
            <a:endParaRPr lang="en-US" dirty="0" smtClean="0"/>
          </a:p>
          <a:p>
            <a:pPr algn="just">
              <a:lnSpc>
                <a:spcPct val="200000"/>
              </a:lnSpc>
            </a:pP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2463799"/>
            <a:ext cx="23431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 </a:t>
            </a:r>
            <a:r>
              <a:rPr lang="en-US" sz="2400" b="1" dirty="0" smtClean="0"/>
              <a:t>TERMINOLOGIES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TECHNIQUES</a:t>
            </a:r>
          </a:p>
          <a:p>
            <a:pPr>
              <a:buFontTx/>
              <a:buChar char="-"/>
            </a:pPr>
            <a:r>
              <a:rPr lang="en-US" sz="1800" dirty="0" smtClean="0"/>
              <a:t>provide  </a:t>
            </a:r>
            <a:r>
              <a:rPr lang="en-US" sz="1800" dirty="0"/>
              <a:t>additional  information  on  different  ways  that  a  task  may  be </a:t>
            </a:r>
            <a:r>
              <a:rPr lang="en-US" sz="1800" dirty="0" smtClean="0"/>
              <a:t>performed </a:t>
            </a:r>
            <a:r>
              <a:rPr lang="en-US" sz="1800" dirty="0"/>
              <a:t>or different forms the output of the task may </a:t>
            </a:r>
            <a:r>
              <a:rPr lang="en-US" sz="1800" dirty="0" smtClean="0"/>
              <a:t>take.</a:t>
            </a:r>
          </a:p>
          <a:p>
            <a:pPr>
              <a:buFontTx/>
              <a:buChar char="-"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OUTPUTS</a:t>
            </a:r>
            <a:endParaRPr lang="en-US" sz="1800" b="1" dirty="0"/>
          </a:p>
          <a:p>
            <a:pPr>
              <a:buFontTx/>
              <a:buChar char="-"/>
            </a:pPr>
            <a:r>
              <a:rPr lang="en-US" sz="1800" dirty="0"/>
              <a:t>a necessary result of the work described in the task. Outputs are created, </a:t>
            </a:r>
            <a:r>
              <a:rPr lang="en-US" sz="1800" dirty="0" smtClean="0"/>
              <a:t>transformed </a:t>
            </a:r>
            <a:r>
              <a:rPr lang="en-US" sz="1800" dirty="0"/>
              <a:t>or change state as a result of the successful completion of a task. Although </a:t>
            </a:r>
            <a:r>
              <a:rPr lang="en-US" sz="1800" dirty="0" smtClean="0"/>
              <a:t>a </a:t>
            </a:r>
            <a:r>
              <a:rPr lang="en-US" sz="1800" dirty="0"/>
              <a:t>particular output is created and maintained by a single </a:t>
            </a:r>
            <a:r>
              <a:rPr lang="en-US" sz="1800" dirty="0" smtClean="0"/>
              <a:t>task</a:t>
            </a:r>
            <a:r>
              <a:rPr lang="en-US" sz="1800" dirty="0"/>
              <a:t>, a task can have multiple </a:t>
            </a:r>
            <a:r>
              <a:rPr lang="en-US" sz="1800" dirty="0" smtClean="0"/>
              <a:t>outputs.</a:t>
            </a:r>
          </a:p>
          <a:p>
            <a:pPr>
              <a:buFontTx/>
              <a:buChar char="-"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STAKEHOLDER</a:t>
            </a:r>
            <a:endParaRPr lang="en-US" sz="1800" b="1" dirty="0"/>
          </a:p>
          <a:p>
            <a:pPr>
              <a:buFontTx/>
              <a:buChar char="-"/>
            </a:pPr>
            <a:r>
              <a:rPr lang="en-US" sz="1800" dirty="0" smtClean="0"/>
              <a:t>is a group or person who has interests that may be affected by an initiative or influence over it.</a:t>
            </a:r>
          </a:p>
          <a:p>
            <a:pPr>
              <a:buFontTx/>
              <a:buChar char="-"/>
            </a:pPr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9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SOLUTION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25053"/>
            <a:ext cx="8229600" cy="4495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0" y="4343400"/>
            <a:ext cx="2149642" cy="51735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1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SOLUTION EVALUATION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Recommend Actions to Increase Solution Value –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18760" y="2438400"/>
            <a:ext cx="4968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smtClean="0"/>
              <a:t>To understand the factors that create differences between potential value and actual value and to recommend a course of action to align them.</a:t>
            </a:r>
          </a:p>
          <a:p>
            <a:pPr algn="just">
              <a:lnSpc>
                <a:spcPct val="200000"/>
              </a:lnSpc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6" y="2667000"/>
            <a:ext cx="3068750" cy="20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3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29000" y="2819400"/>
            <a:ext cx="5219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THANK YOU!</a:t>
            </a:r>
          </a:p>
          <a:p>
            <a:pPr algn="r"/>
            <a:endParaRPr lang="en-US" dirty="0" smtClean="0"/>
          </a:p>
          <a:p>
            <a:pPr algn="r"/>
            <a:r>
              <a:rPr lang="en-US" sz="2400" b="1" dirty="0" smtClean="0">
                <a:solidFill>
                  <a:srgbClr val="E46C0A"/>
                </a:solidFill>
              </a:rPr>
              <a:t>Jhoycee Cruz</a:t>
            </a:r>
          </a:p>
          <a:p>
            <a:pPr algn="r"/>
            <a:r>
              <a:rPr lang="en-US" sz="2400" dirty="0" smtClean="0"/>
              <a:t>SDD III</a:t>
            </a:r>
          </a:p>
          <a:p>
            <a:pPr algn="r"/>
            <a:endParaRPr lang="en-US" sz="2400" dirty="0" smtClean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2587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 </a:t>
            </a:r>
            <a:r>
              <a:rPr lang="en-US" sz="2400" b="1" dirty="0" smtClean="0"/>
              <a:t>TERMINOLOGIES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3698"/>
            <a:ext cx="8229600" cy="4733549"/>
          </a:xfrm>
          <a:prstGeom prst="rect">
            <a:avLst/>
          </a:prstGeom>
        </p:spPr>
      </p:pic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3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18280"/>
            <a:ext cx="3443287" cy="2291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4770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00FF"/>
                </a:solidFill>
              </a:rPr>
              <a:t>Business Analysis Planning &amp; Monitoring</a:t>
            </a:r>
            <a:endParaRPr lang="en-US" sz="2000" b="1" dirty="0" smtClean="0">
              <a:solidFill>
                <a:srgbClr val="0000FF"/>
              </a:solidFill>
            </a:endParaRPr>
          </a:p>
          <a:p>
            <a:endParaRPr lang="en-US" sz="1800" dirty="0" smtClean="0"/>
          </a:p>
          <a:p>
            <a:r>
              <a:rPr lang="en-US" sz="1800" dirty="0" smtClean="0"/>
              <a:t>Describes the tasks that Business Analysts perform to organize and coordinate the efforts of business analysts and stakeholders.</a:t>
            </a:r>
          </a:p>
          <a:p>
            <a:endParaRPr lang="en-US" sz="1800" dirty="0"/>
          </a:p>
          <a:p>
            <a:r>
              <a:rPr lang="en-US" sz="1800" dirty="0" smtClean="0"/>
              <a:t>These tasks produce outputs that are used as key inputs and guidelines for the other tasks through out the BABOK Guide.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“”What you plan, you have to implement…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What you implement, you have to monitor…”</a:t>
            </a:r>
            <a:r>
              <a:rPr lang="en-US" sz="1800" dirty="0"/>
              <a:t>	</a:t>
            </a: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35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35727"/>
              </p:ext>
            </p:extLst>
          </p:nvPr>
        </p:nvGraphicFramePr>
        <p:xfrm>
          <a:off x="459975" y="1924400"/>
          <a:ext cx="8305800" cy="411709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56966">
                <a:tc>
                  <a:txBody>
                    <a:bodyPr/>
                    <a:lstStyle/>
                    <a:p>
                      <a:r>
                        <a:rPr lang="en-US" sz="1800" dirty="0"/>
                        <a:t>Change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Determine</a:t>
                      </a:r>
                      <a:r>
                        <a:rPr lang="en-US" sz="1800" baseline="0" dirty="0" smtClean="0"/>
                        <a:t> how the changes to business analysis results will be requested and authorized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77850">
                <a:tc>
                  <a:txBody>
                    <a:bodyPr/>
                    <a:lstStyle/>
                    <a:p>
                      <a:r>
                        <a:rPr lang="en-US" sz="1800" dirty="0"/>
                        <a:t>Need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Choose a business</a:t>
                      </a:r>
                      <a:r>
                        <a:rPr lang="en-US" sz="1800" baseline="0" dirty="0" smtClean="0"/>
                        <a:t> analysis approach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525454">
                <a:tc>
                  <a:txBody>
                    <a:bodyPr/>
                    <a:lstStyle/>
                    <a:p>
                      <a:r>
                        <a:rPr lang="en-US" sz="1800" dirty="0"/>
                        <a:t>Solution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Evaluate</a:t>
                      </a:r>
                      <a:r>
                        <a:rPr lang="en-US" sz="1800" baseline="0" dirty="0" smtClean="0"/>
                        <a:t> if </a:t>
                      </a:r>
                      <a:r>
                        <a:rPr lang="en-US" sz="1800" dirty="0" smtClean="0"/>
                        <a:t>business</a:t>
                      </a:r>
                      <a:r>
                        <a:rPr lang="en-US" sz="1800" baseline="0" dirty="0" smtClean="0"/>
                        <a:t> analysis  performance was a key contributor to the successful implementation of the solution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800"/>
                        <a:t>Value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Conduct performance analysis to ensure sufficient value is produced</a:t>
                      </a:r>
                      <a:r>
                        <a:rPr lang="en-US" sz="1800" baseline="0" dirty="0" smtClean="0"/>
                        <a:t> for the stakeholders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452404">
                <a:tc>
                  <a:txBody>
                    <a:bodyPr/>
                    <a:lstStyle/>
                    <a:p>
                      <a:r>
                        <a:rPr lang="en-US" sz="1800"/>
                        <a:t>Stakeholder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Perform</a:t>
                      </a:r>
                      <a:r>
                        <a:rPr lang="en-US" sz="1800" baseline="0" dirty="0" smtClean="0"/>
                        <a:t> Stakeholder Analysis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638434">
                <a:tc>
                  <a:txBody>
                    <a:bodyPr/>
                    <a:lstStyle/>
                    <a:p>
                      <a:r>
                        <a:rPr lang="en-US" sz="1800"/>
                        <a:t>Context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Ensure a complete understanding of the context</a:t>
                      </a:r>
                      <a:r>
                        <a:rPr lang="en-US" sz="1800" baseline="0" dirty="0" smtClean="0"/>
                        <a:t> under analysis in order to develop an efficient business analysis approach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60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3043"/>
            <a:ext cx="8229599" cy="47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88661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 cap="all" baseline="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000" dirty="0" smtClean="0"/>
              <a:t>BAF &gt; </a:t>
            </a:r>
            <a:r>
              <a:rPr lang="en-US" sz="2000" dirty="0" err="1" smtClean="0"/>
              <a:t>IntRo</a:t>
            </a:r>
            <a:r>
              <a:rPr lang="en-US" sz="2000" dirty="0" smtClean="0"/>
              <a:t> to BUSINESS ANALYSIS&gt;</a:t>
            </a:r>
            <a:br>
              <a:rPr lang="en-US" sz="2000" dirty="0" smtClean="0"/>
            </a:br>
            <a:r>
              <a:rPr lang="en-US" sz="2400" b="1" dirty="0" smtClean="0"/>
              <a:t>WHAT IS BUSINESS ANALYSIS?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2188960"/>
            <a:ext cx="807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BUSINESS ANALYSIS</a:t>
            </a:r>
          </a:p>
          <a:p>
            <a:endParaRPr lang="en-US" sz="2000" b="1" dirty="0">
              <a:solidFill>
                <a:srgbClr val="0000FF"/>
              </a:solidFill>
            </a:endParaRPr>
          </a:p>
          <a:p>
            <a:pPr algn="just"/>
            <a:r>
              <a:rPr lang="en-US" sz="2000" dirty="0" smtClean="0"/>
              <a:t> - </a:t>
            </a:r>
            <a:r>
              <a:rPr lang="en-US" sz="2000" i="1" dirty="0" smtClean="0"/>
              <a:t>the </a:t>
            </a:r>
            <a:r>
              <a:rPr lang="en-US" sz="2000" i="1" dirty="0"/>
              <a:t>practice of enabling </a:t>
            </a:r>
            <a:r>
              <a:rPr lang="en-US" sz="2000" b="1" i="1" dirty="0"/>
              <a:t>change</a:t>
            </a:r>
            <a:r>
              <a:rPr lang="en-US" sz="2000" i="1" dirty="0"/>
              <a:t> in an organizational </a:t>
            </a:r>
            <a:r>
              <a:rPr lang="en-US" sz="2000" b="1" i="1" dirty="0"/>
              <a:t>context</a:t>
            </a:r>
            <a:r>
              <a:rPr lang="en-US" sz="2000" i="1" dirty="0"/>
              <a:t> by defining </a:t>
            </a:r>
            <a:r>
              <a:rPr lang="en-US" sz="2000" b="1" i="1" dirty="0"/>
              <a:t>needs</a:t>
            </a:r>
            <a:r>
              <a:rPr lang="en-US" sz="2000" i="1" dirty="0"/>
              <a:t> and recommending </a:t>
            </a:r>
            <a:r>
              <a:rPr lang="en-US" sz="2000" b="1" i="1" dirty="0"/>
              <a:t>solutions</a:t>
            </a:r>
            <a:r>
              <a:rPr lang="en-US" sz="2000" i="1" dirty="0"/>
              <a:t> that deliver </a:t>
            </a:r>
            <a:r>
              <a:rPr lang="en-US" sz="2000" b="1" i="1" dirty="0"/>
              <a:t>value </a:t>
            </a:r>
            <a:r>
              <a:rPr lang="en-US" sz="2000" i="1" dirty="0"/>
              <a:t>to </a:t>
            </a:r>
            <a:r>
              <a:rPr lang="en-US" sz="2000" b="1" i="1" dirty="0"/>
              <a:t>stakeholders</a:t>
            </a:r>
            <a:r>
              <a:rPr lang="en-US" sz="2000" b="1" dirty="0"/>
              <a:t>.” </a:t>
            </a:r>
            <a:endParaRPr lang="en-US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733800" y="4191000"/>
            <a:ext cx="4570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International Institute of Business Analysis-</a:t>
            </a:r>
          </a:p>
          <a:p>
            <a:r>
              <a:rPr lang="en-US" i="1" dirty="0" smtClean="0"/>
              <a:t>Body of Knowledge (BABOK) v 3.00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215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3043"/>
            <a:ext cx="8229599" cy="47103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16526" y="3538647"/>
            <a:ext cx="2312324" cy="60940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Plan Business Analysis Approach - PURPOSE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 smtClean="0"/>
              <a:t>to define an appropriate method to conduct business analysis activities.</a:t>
            </a:r>
          </a:p>
          <a:p>
            <a:pPr>
              <a:buAutoNum type="arabicParenBoth"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042" y="2819400"/>
            <a:ext cx="3136107" cy="20907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2933896"/>
            <a:ext cx="5562600" cy="250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Arial" pitchFamily="34" charset="0"/>
                <a:cs typeface="Arial" pitchFamily="34" charset="0"/>
              </a:rPr>
              <a:t>to select an approach to perform business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analysis: </a:t>
            </a: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which stakeholders need to be involved in the decision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who will be consulted regarding and informed of the approach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why the rationale for using the approach</a:t>
            </a:r>
          </a:p>
          <a:p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0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Plan </a:t>
            </a:r>
            <a:r>
              <a:rPr lang="en-US" sz="1800" b="1" u="sng" dirty="0"/>
              <a:t>Business Analysis Approach - </a:t>
            </a:r>
            <a:r>
              <a:rPr lang="en-US" sz="1800" b="1" u="sng" dirty="0" smtClean="0"/>
              <a:t>ELEMENTS</a:t>
            </a:r>
            <a:endParaRPr lang="en-US" sz="1800" dirty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2549588"/>
            <a:ext cx="8531359" cy="2581329"/>
          </a:xfrm>
          <a:prstGeom prst="rect">
            <a:avLst/>
          </a:prstGeom>
        </p:spPr>
      </p:pic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Planning Approach</a:t>
            </a:r>
          </a:p>
          <a:p>
            <a:pPr marL="0" indent="0">
              <a:buNone/>
            </a:pPr>
            <a:endParaRPr lang="en-US" sz="1200" b="1" dirty="0" smtClean="0"/>
          </a:p>
          <a:p>
            <a:pPr marL="0" indent="0">
              <a:buNone/>
            </a:pPr>
            <a:endParaRPr lang="en-US" sz="1200" b="1" dirty="0"/>
          </a:p>
          <a:p>
            <a:r>
              <a:rPr lang="en-US" sz="1800" b="1" i="1" dirty="0" smtClean="0"/>
              <a:t>Predictive Approach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focuses in minimizing up front uncertainty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preferred where requirements can be effectively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defined in advance</a:t>
            </a:r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r>
              <a:rPr lang="en-US" sz="1800" b="1" i="1" dirty="0" smtClean="0"/>
              <a:t>Adaptive Approach</a:t>
            </a:r>
            <a:endParaRPr lang="en-US" sz="1800" b="1" i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focuses on rapid delivery of business value in short iterations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preferred where </a:t>
            </a:r>
            <a:r>
              <a:rPr lang="en-US" sz="1800" dirty="0" smtClean="0"/>
              <a:t>taking an exploratory approach</a:t>
            </a: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84" y="1828800"/>
            <a:ext cx="2514600" cy="2209800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63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2564" y="1676400"/>
            <a:ext cx="82642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/>
              <a:t>Plan Business Analysis Approach </a:t>
            </a:r>
            <a:r>
              <a:rPr lang="en-US" b="1" u="sng" dirty="0" smtClean="0"/>
              <a:t>– GUIDELINES AND TOOLS</a:t>
            </a:r>
          </a:p>
          <a:p>
            <a:pPr marL="0" indent="0">
              <a:buNone/>
            </a:pPr>
            <a:endParaRPr lang="en-US" b="1" u="sng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Business Analysis Performance Assessment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Business Policies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Expert Judgment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Methodologies and Frameworks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Stakeholders Engagement Approach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6289"/>
            <a:ext cx="2601052" cy="2636044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9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2564" y="1676400"/>
            <a:ext cx="8264236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/>
              <a:t>Plan Business Analysis Approach </a:t>
            </a:r>
            <a:r>
              <a:rPr lang="en-US" b="1" u="sng" dirty="0" smtClean="0"/>
              <a:t>– TECHNIQUES</a:t>
            </a:r>
          </a:p>
          <a:p>
            <a:pPr marL="0" indent="0">
              <a:buNone/>
            </a:pPr>
            <a:endParaRPr lang="en-US" sz="100" b="1" u="sng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Brainstorming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Business Cases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Document Analysis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Estimation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Financial Analysis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Functional Decomposition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Interviews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Process Modelling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Scope Modelling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Workshops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15" y="2614616"/>
            <a:ext cx="3637170" cy="2695568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4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3043"/>
            <a:ext cx="8229599" cy="47103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15837" y="3527110"/>
            <a:ext cx="2312324" cy="60940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23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Plan Stakeholder Engagement - PURPOSE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AutoNum type="arabicParenBoth"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94067" y="2248369"/>
            <a:ext cx="5143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To identify stakeholders who maybe affected by the proposed initiative or who share a common business need. </a:t>
            </a: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 smtClean="0">
              <a:latin typeface="Arial" pitchFamily="34" charset="0"/>
              <a:cs typeface="Arial" pitchFamily="34" charset="0"/>
            </a:endParaRP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To identify appropriate stakeholders for the project or project phase.</a:t>
            </a:r>
          </a:p>
          <a:p>
            <a:pPr lvl="1" algn="just" eaLnBrk="0" hangingPunct="0">
              <a:spcBef>
                <a:spcPct val="20000"/>
              </a:spcBef>
              <a:buClr>
                <a:srgbClr val="A41C73"/>
              </a:buClr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Determine stakeholder influence and /or authority regarding the approval of project deliverables.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49" y="2389284"/>
            <a:ext cx="3648889" cy="2639916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9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Plan Stakeholder Engagement - PURPOSE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AutoNum type="arabicParenBoth"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48" y="2060769"/>
            <a:ext cx="7057852" cy="3882831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2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Plan Stakeholder Engagement - ELEMENTS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AutoNum type="arabicParenBoth"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26" y="2375729"/>
            <a:ext cx="2599674" cy="25506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7556" y="2688963"/>
            <a:ext cx="4572000" cy="2195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Perform Stakeholder Analysis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</a:pPr>
            <a:endParaRPr lang="en-US" sz="1050" dirty="0">
              <a:latin typeface="Arial" pitchFamily="34" charset="0"/>
              <a:cs typeface="Arial" pitchFamily="34" charset="0"/>
            </a:endParaRP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Define Stakeholder Collaboration.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Stakeholder Communication Needs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0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88661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 cap="all" baseline="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000" dirty="0" smtClean="0"/>
              <a:t>BAF &gt; </a:t>
            </a:r>
            <a:r>
              <a:rPr lang="en-US" sz="2000" dirty="0" err="1" smtClean="0"/>
              <a:t>IntRo</a:t>
            </a:r>
            <a:r>
              <a:rPr lang="en-US" sz="2000" dirty="0" smtClean="0"/>
              <a:t> to BUSINESS ANALYSIS&gt;</a:t>
            </a:r>
            <a:br>
              <a:rPr lang="en-US" sz="2000" dirty="0" smtClean="0"/>
            </a:br>
            <a:r>
              <a:rPr lang="en-US" sz="2400" b="1" dirty="0" smtClean="0"/>
              <a:t>BUSINESS ANALYSIS KEY AREAS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2" y="1532959"/>
            <a:ext cx="7328421" cy="4038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04548" y="2388923"/>
            <a:ext cx="138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Business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555818" y="23889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41057" y="432502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Customers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82188" y="2759716"/>
            <a:ext cx="77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07958" y="5550323"/>
            <a:ext cx="678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Each area must be evaluated to create detailed 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Plan Stakeholder Engagement - TECHNIQUES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AutoNum type="arabicParenBoth"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1808222"/>
            <a:ext cx="69951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Acceptance and Evaluation Criteria Definition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Brainstorming</a:t>
            </a: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Interviews</a:t>
            </a: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Organization Modelling</a:t>
            </a: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Process Modelling</a:t>
            </a: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Requirements Workshops</a:t>
            </a: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Risks Analysis</a:t>
            </a: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Scenarios and Use Cases</a:t>
            </a: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Scope Modelling</a:t>
            </a: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Survey / Questionnaire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87636" y="2691626"/>
            <a:ext cx="3394364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RASCI Matrix</a:t>
            </a:r>
          </a:p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Stakeholder Map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Plan Stakeholder Engagement - TECHNIQUES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698" y="2038602"/>
            <a:ext cx="3394364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RASCI Matrix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1"/>
            <a:ext cx="8077200" cy="4114799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6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Plan Stakeholder Engagement - TECHNIQUES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698" y="2038602"/>
            <a:ext cx="3394364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Stakeholder Map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2565673"/>
            <a:ext cx="6600825" cy="3228975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2" y="2067858"/>
            <a:ext cx="4405837" cy="3292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dirty="0" err="1" smtClean="0"/>
              <a:t>ExerCISE</a:t>
            </a:r>
            <a:r>
              <a:rPr lang="en-US" dirty="0" smtClean="0"/>
              <a:t> 4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algn="just"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80973" y="1736622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ACSS </a:t>
            </a:r>
            <a:r>
              <a:rPr lang="en-US" b="1" dirty="0" smtClean="0"/>
              <a:t>Development Situation Analysis</a:t>
            </a:r>
          </a:p>
          <a:p>
            <a:pPr algn="ctr"/>
            <a:r>
              <a:rPr lang="en-US" sz="1600" b="1" dirty="0" smtClean="0"/>
              <a:t>(Continuation)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180974" y="2837159"/>
            <a:ext cx="4644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0000FF"/>
              </a:solidFill>
            </a:endParaRP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Planning Stakeholder Engagement</a:t>
            </a:r>
          </a:p>
          <a:p>
            <a:pPr algn="ctr"/>
            <a:endParaRPr lang="en-US" dirty="0">
              <a:solidFill>
                <a:srgbClr val="0000FF"/>
              </a:solidFill>
            </a:endParaRP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(15 </a:t>
            </a:r>
            <a:r>
              <a:rPr lang="en-US" dirty="0">
                <a:solidFill>
                  <a:srgbClr val="0000FF"/>
                </a:solidFill>
              </a:rPr>
              <a:t>– </a:t>
            </a:r>
            <a:r>
              <a:rPr lang="en-US" dirty="0" smtClean="0">
                <a:solidFill>
                  <a:srgbClr val="0000FF"/>
                </a:solidFill>
              </a:rPr>
              <a:t>20 </a:t>
            </a:r>
            <a:r>
              <a:rPr lang="en-US" dirty="0">
                <a:solidFill>
                  <a:srgbClr val="0000FF"/>
                </a:solidFill>
              </a:rPr>
              <a:t>Minutes Exercise)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5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3043"/>
            <a:ext cx="8229599" cy="47103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172200" y="3534166"/>
            <a:ext cx="2312324" cy="60940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7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Plan Business Analysis Governance - PURPOSE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76" y="2152430"/>
            <a:ext cx="3149569" cy="25780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938" y="2593972"/>
            <a:ext cx="5143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To define how decisions are made on:</a:t>
            </a:r>
          </a:p>
          <a:p>
            <a:pPr marL="1200150" lvl="2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Requirements and Designs</a:t>
            </a:r>
          </a:p>
          <a:p>
            <a:pPr marL="1200150" lvl="2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Change Control Approvals</a:t>
            </a:r>
          </a:p>
          <a:p>
            <a:pPr marL="1200150" lvl="2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Prioritization</a:t>
            </a: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 smtClean="0">
              <a:latin typeface="Arial" pitchFamily="34" charset="0"/>
              <a:cs typeface="Arial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42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/>
              <a:t>Plan Business Analysis Governance </a:t>
            </a:r>
            <a:r>
              <a:rPr lang="en-US" sz="1800" b="1" u="sng" dirty="0" smtClean="0"/>
              <a:t> - ELEMENTS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AutoNum type="arabicParenBoth"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2512758"/>
            <a:ext cx="4381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Decision Making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Change Control Process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Plan Prioritization Approach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Plan for Approvals</a:t>
            </a: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 smtClean="0">
              <a:latin typeface="Arial" pitchFamily="34" charset="0"/>
              <a:cs typeface="Arial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3" y="2590800"/>
            <a:ext cx="3509054" cy="2335116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78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/>
              <a:t>Plan Business Analysis Governance - </a:t>
            </a:r>
            <a:r>
              <a:rPr lang="en-US" sz="1800" b="1" u="sng" dirty="0" smtClean="0"/>
              <a:t>ELEMENTS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AutoNum type="arabicParenBoth"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2539" y="1913366"/>
            <a:ext cx="8227522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Change Control Process</a:t>
            </a:r>
          </a:p>
          <a:p>
            <a:pPr marL="1085850" lvl="2" indent="-1714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Determine the process for requesting changes</a:t>
            </a:r>
          </a:p>
          <a:p>
            <a:pPr marL="1085850" lvl="2" indent="-1714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Determine the elements of the change request</a:t>
            </a:r>
          </a:p>
          <a:p>
            <a:pPr marL="1657350" lvl="3" indent="-2857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Cost and Time Estimates</a:t>
            </a:r>
          </a:p>
          <a:p>
            <a:pPr marL="1657350" lvl="3" indent="-2857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Benefits / Risks</a:t>
            </a:r>
          </a:p>
          <a:p>
            <a:pPr marL="1657350" lvl="3" indent="-2857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Priority</a:t>
            </a:r>
          </a:p>
          <a:p>
            <a:pPr marL="1657350" lvl="3" indent="-2857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Course(s) of Action</a:t>
            </a:r>
          </a:p>
          <a:p>
            <a:pPr marL="1085850" lvl="2" indent="-1714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Determine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how the changes will be prioritized, documented and communicated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085850" lvl="2" indent="-1714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Determine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who will perform the impact analysis</a:t>
            </a:r>
          </a:p>
          <a:p>
            <a:pPr marL="1085850" lvl="2" indent="-1714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Determine who will authorize the changes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657350" lvl="3" indent="-285750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Ø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4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/>
              <a:t>Plan Business Analysis Governance - </a:t>
            </a:r>
            <a:r>
              <a:rPr lang="en-US" sz="1800" b="1" u="sng" dirty="0" smtClean="0"/>
              <a:t>TECHNIQUES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AutoNum type="arabicParenBoth"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2539" y="1913366"/>
            <a:ext cx="3161261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Brainstorming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Document Analysis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Item Tracking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Interviews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Process Modelling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Reviews</a:t>
            </a: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7200" y="1912578"/>
            <a:ext cx="3161261" cy="219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Survey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Workshops</a:t>
            </a:r>
          </a:p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Lessons Learned</a:t>
            </a:r>
          </a:p>
          <a:p>
            <a:pPr lvl="1" eaLnBrk="0" hangingPunct="0">
              <a:spcBef>
                <a:spcPct val="20000"/>
              </a:spcBef>
              <a:buClr>
                <a:srgbClr val="A41C73"/>
              </a:buClr>
            </a:pPr>
            <a:endParaRPr lang="en-US" sz="1050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567633"/>
            <a:ext cx="3691027" cy="2658533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99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3043"/>
            <a:ext cx="8229599" cy="47103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34538" y="4114800"/>
            <a:ext cx="2312324" cy="60940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5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88661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 cap="all" baseline="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sz="2000" dirty="0" smtClean="0"/>
              <a:t>BAF &gt; IntRo to BUSINESS ANALYSIS&gt;</a:t>
            </a:r>
            <a:br>
              <a:rPr lang="en-US" sz="2000" dirty="0" smtClean="0"/>
            </a:br>
            <a:r>
              <a:rPr lang="en-US" sz="2400" b="1" dirty="0" smtClean="0"/>
              <a:t>BUSINESS ANALYST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50" y="1889130"/>
            <a:ext cx="6350000" cy="381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2600" y="241682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Analysis Skills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&amp; Techniques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25750" y="3297461"/>
            <a:ext cx="1905000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</a:t>
            </a:r>
          </a:p>
          <a:p>
            <a:pPr algn="ctr"/>
            <a:r>
              <a:rPr 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Analyst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9625" y="241904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Business Domain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Knowledge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69625" y="4390107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Interpersonal / Soft Skills &amp; Professionalism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2600" y="4379805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Technical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Domain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Knowledge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3048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75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/>
              <a:t>Plan Business Analysis </a:t>
            </a:r>
            <a:r>
              <a:rPr lang="en-US" sz="1800" b="1" u="sng" dirty="0" smtClean="0"/>
              <a:t>Information Management - PURPOSE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AutoNum type="arabicParenBoth"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7858"/>
            <a:ext cx="3736440" cy="26113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0500" y="2746705"/>
            <a:ext cx="468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eaLnBrk="0" hangingPunct="0"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To develop an approach for how business analysis information will be stored and accessed.</a:t>
            </a:r>
            <a:endParaRPr lang="en-US" sz="1050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30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/>
              <a:t>Plan Business Analysis Information Management - </a:t>
            </a:r>
            <a:r>
              <a:rPr lang="en-US" sz="1800" b="1" u="sng" dirty="0" smtClean="0"/>
              <a:t>TECHNIQUES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algn="just"/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1" y="2692143"/>
            <a:ext cx="3573637" cy="22477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40630" y="2339147"/>
            <a:ext cx="2358338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Brainstorming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Mind Mapping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Item Tracking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Lessons Learned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Process Modelling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Survey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Workshops</a:t>
            </a:r>
          </a:p>
          <a:p>
            <a:endParaRPr lang="en-US" dirty="0"/>
          </a:p>
        </p:txBody>
      </p:sp>
      <p:pic>
        <p:nvPicPr>
          <p:cNvPr id="11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37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3043"/>
            <a:ext cx="8229599" cy="47103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15512" y="4114800"/>
            <a:ext cx="2312324" cy="60940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0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88" y="2517101"/>
            <a:ext cx="3876096" cy="2579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Identify Business Analysis Performance Improvements 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algn="just"/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6385" y="2517101"/>
            <a:ext cx="4453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eaLnBrk="0" hangingPunct="0">
              <a:lnSpc>
                <a:spcPct val="200000"/>
              </a:lnSpc>
              <a:spcBef>
                <a:spcPct val="20000"/>
              </a:spcBef>
              <a:buClr>
                <a:srgbClr val="A41C73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To assess business analysis work and to plan to improve where processes where required.</a:t>
            </a:r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1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Identify Business Analysis Performance Improvements - ELEMENTS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algn="just"/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69987"/>
            <a:ext cx="3745832" cy="2481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00" y="2626135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Performance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Assessment Measures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Analyze Results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Recommend Action</a:t>
            </a:r>
            <a:endParaRPr lang="en-US" dirty="0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4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Identify Business Analysis Performance Improvements - ELEMENTS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 algn="just">
              <a:buNone/>
            </a:pPr>
            <a:r>
              <a:rPr lang="en-US" sz="1800" b="1" dirty="0" smtClean="0"/>
              <a:t>POSSIBLE MEASURES (for BA’s Performance)</a:t>
            </a:r>
            <a:endParaRPr lang="en-US" sz="1800" b="1" dirty="0"/>
          </a:p>
          <a:p>
            <a:pPr>
              <a:lnSpc>
                <a:spcPct val="150000"/>
              </a:lnSpc>
            </a:pPr>
            <a:r>
              <a:rPr lang="en-US" sz="1800" dirty="0" smtClean="0"/>
              <a:t>Accuracy and Completeness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Knowledge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Effectiveness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Organizational Support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Significance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Strategic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Timeliness</a:t>
            </a:r>
          </a:p>
          <a:p>
            <a:endParaRPr 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352800"/>
            <a:ext cx="3574538" cy="2001741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Identify Business Analysis Performance Improvements - ELEMENTS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 algn="just">
              <a:buNone/>
            </a:pPr>
            <a:r>
              <a:rPr lang="en-US" sz="1800" b="1" dirty="0" smtClean="0"/>
              <a:t>Recommend Actions</a:t>
            </a:r>
            <a:endParaRPr lang="en-US" sz="1800" b="1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 smtClean="0"/>
              <a:t>Preventive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 smtClean="0"/>
              <a:t>Corrective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 smtClean="0"/>
              <a:t>Improvement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667000"/>
            <a:ext cx="3886200" cy="2069275"/>
          </a:xfrm>
          <a:prstGeom prst="rect">
            <a:avLst/>
          </a:prstGeom>
        </p:spPr>
      </p:pic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7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Business Analysis Planning &amp;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924800" cy="536769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Identify Business Analysis Performance Improvements - TECHNIQUES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33752" y="2060769"/>
            <a:ext cx="3692101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Lessons Learned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Interviews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Metrics and KPI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Item Tracking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Process Modelling /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Root Cause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Survey / Questionnaire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Observation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Risk Analysis and Management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3" y="2453858"/>
            <a:ext cx="3219176" cy="2575341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36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ELICITATION AND COLLABORATION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Elicitation and  Collaboration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175549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Describes the tasks that business analyst perform to obtain information from stakeholders and confirm the results.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communication with stakeholders once the business analysis information is assembled.</a:t>
            </a:r>
          </a:p>
          <a:p>
            <a:pPr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81400"/>
            <a:ext cx="2133600" cy="2144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232" y="3812361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Always on going as long as business analysis work is occurring.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11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67905"/>
              </p:ext>
            </p:extLst>
          </p:nvPr>
        </p:nvGraphicFramePr>
        <p:xfrm>
          <a:off x="459975" y="1988568"/>
          <a:ext cx="8305800" cy="355321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56966">
                <a:tc>
                  <a:txBody>
                    <a:bodyPr/>
                    <a:lstStyle/>
                    <a:p>
                      <a:r>
                        <a:rPr lang="en-US" sz="1800" dirty="0"/>
                        <a:t>Change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BA uses a variety</a:t>
                      </a:r>
                      <a:r>
                        <a:rPr lang="en-US" sz="1800" baseline="0" dirty="0" smtClean="0"/>
                        <a:t> of elicitation techniques to fully understand the characteristics and concerns that stakeholders have about the change.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77850">
                <a:tc>
                  <a:txBody>
                    <a:bodyPr/>
                    <a:lstStyle/>
                    <a:p>
                      <a:r>
                        <a:rPr lang="en-US" sz="1800" dirty="0"/>
                        <a:t>Need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Elicit, confirm</a:t>
                      </a:r>
                      <a:r>
                        <a:rPr lang="en-US" sz="1800" baseline="0" dirty="0" smtClean="0"/>
                        <a:t> and communicate needs and supporting business analysis information.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525454">
                <a:tc>
                  <a:txBody>
                    <a:bodyPr/>
                    <a:lstStyle/>
                    <a:p>
                      <a:r>
                        <a:rPr lang="en-US" sz="1800" dirty="0"/>
                        <a:t>Solution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Elicit, confirm</a:t>
                      </a:r>
                      <a:r>
                        <a:rPr lang="en-US" sz="1800" baseline="0" dirty="0" smtClean="0"/>
                        <a:t> and communicate necessary or desired characteristics of proposed solutions.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800"/>
                        <a:t>Value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Collaborate with</a:t>
                      </a:r>
                      <a:r>
                        <a:rPr lang="en-US" sz="1800" baseline="0" dirty="0" smtClean="0"/>
                        <a:t> Stakeholders to assess the relative value of information provided through elicitation and apply a variety of techniques to confirm and communicate that value.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9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 smtClean="0"/>
              <a:t>BAF &gt; IntRo to BUSINESS ANALYSIS&gt;</a:t>
            </a:r>
            <a:br>
              <a:rPr lang="en-US" sz="2000" dirty="0" smtClean="0"/>
            </a:br>
            <a:r>
              <a:rPr lang="en-US" sz="2400" b="1" dirty="0" smtClean="0"/>
              <a:t>KNOWLEDGE AREAS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7432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41" y="3761287"/>
            <a:ext cx="1914525" cy="23812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3400" y="1562550"/>
            <a:ext cx="80771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KNOWLEDGE AREAS</a:t>
            </a:r>
          </a:p>
          <a:p>
            <a:endParaRPr lang="en-US" dirty="0"/>
          </a:p>
          <a:p>
            <a:r>
              <a:rPr lang="en-US" dirty="0"/>
              <a:t>Knowledge areas </a:t>
            </a:r>
            <a:r>
              <a:rPr lang="en-US" b="1" dirty="0"/>
              <a:t>define what a practitioner of business analysis needs to understand </a:t>
            </a:r>
            <a:r>
              <a:rPr lang="en-US" b="1" dirty="0" smtClean="0"/>
              <a:t>and </a:t>
            </a:r>
            <a:r>
              <a:rPr lang="en-US" b="1" dirty="0"/>
              <a:t>the tasks a practitioner must be able to perform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Business  </a:t>
            </a:r>
            <a:r>
              <a:rPr lang="en-US" dirty="0"/>
              <a:t>analysts  are  likely  to  perform  tasks  from  all  knowledge  areas  in  rapid </a:t>
            </a:r>
            <a:r>
              <a:rPr lang="en-US" dirty="0" smtClean="0"/>
              <a:t>succession</a:t>
            </a:r>
            <a:r>
              <a:rPr lang="en-US" dirty="0"/>
              <a:t>, iteratively, or simultaneously. Tasks may be performed in any order as long </a:t>
            </a:r>
            <a:r>
              <a:rPr lang="en-US" dirty="0" smtClean="0"/>
              <a:t> as </a:t>
            </a:r>
            <a:r>
              <a:rPr lang="en-US" dirty="0"/>
              <a:t>the required inputs are available.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6650" y="4144462"/>
            <a:ext cx="624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Knowledge  areas  are  not  intended  to  represent  phases  in  a  project</a:t>
            </a:r>
            <a:r>
              <a:rPr lang="en-US" dirty="0"/>
              <a:t>.  It  is  certainly possible and permissible to proceed from performing enterprise analysis activities, to requirements analysis activities, to solution assessment and validation activities, and treat each as a distinct phase in a project.</a:t>
            </a:r>
          </a:p>
          <a:p>
            <a:pPr algn="just"/>
            <a:endParaRPr lang="en-US" dirty="0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3048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50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487914"/>
              </p:ext>
            </p:extLst>
          </p:nvPr>
        </p:nvGraphicFramePr>
        <p:xfrm>
          <a:off x="459975" y="2068778"/>
          <a:ext cx="8305800" cy="195866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2404">
                <a:tc>
                  <a:txBody>
                    <a:bodyPr/>
                    <a:lstStyle/>
                    <a:p>
                      <a:r>
                        <a:rPr lang="en-US" sz="1800" dirty="0"/>
                        <a:t>Stakeholder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Manage the collaboration with the stakeholders who participate in the business</a:t>
                      </a:r>
                      <a:r>
                        <a:rPr lang="en-US" sz="1800" baseline="0" dirty="0" smtClean="0"/>
                        <a:t> analysis work.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638434">
                <a:tc>
                  <a:txBody>
                    <a:bodyPr/>
                    <a:lstStyle/>
                    <a:p>
                      <a:r>
                        <a:rPr lang="en-US" sz="1800"/>
                        <a:t>Context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Apply a variety</a:t>
                      </a:r>
                      <a:r>
                        <a:rPr lang="en-US" sz="1800" baseline="0" dirty="0" smtClean="0"/>
                        <a:t> of elicitation techniques to identify business  analysis information about the context that may affect the change.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9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6900"/>
            <a:ext cx="8229600" cy="4533900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3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6900"/>
            <a:ext cx="8229600" cy="4533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3761874"/>
            <a:ext cx="2133600" cy="533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37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Prepare for Elicitation 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0800"/>
            <a:ext cx="3472717" cy="2247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67726" y="2580915"/>
            <a:ext cx="41910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understand the scope of the elicitation activity, select appropriate techniques, and plan for (or procure) appropriate supporting materials and resources.</a:t>
            </a:r>
          </a:p>
          <a:p>
            <a:endParaRPr lang="en-US" dirty="0"/>
          </a:p>
        </p:txBody>
      </p:sp>
      <p:pic>
        <p:nvPicPr>
          <p:cNvPr id="11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32" y="1866900"/>
            <a:ext cx="8229600" cy="4533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4568" y="3759868"/>
            <a:ext cx="2133600" cy="533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0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Conduct Elicitation 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62000" y="2786134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draw out, explore, and identify information relevant to the change.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2294181"/>
            <a:ext cx="3028950" cy="2184233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6900"/>
            <a:ext cx="8229600" cy="4533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1516" y="3759868"/>
            <a:ext cx="2133600" cy="533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21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Confirm Elicitation Results 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495800" y="2774103"/>
            <a:ext cx="419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check the information gathered during an elicitation session for accuracy and consistency with other information.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1" y="2575800"/>
            <a:ext cx="3745387" cy="2255008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08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6900"/>
            <a:ext cx="8229600" cy="4533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09274" y="4262186"/>
            <a:ext cx="2133600" cy="533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0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Communicate Business Analysis Information 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3321" y="2743200"/>
            <a:ext cx="4191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ensure stakeholders have a shared understanding of business analysis information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438400"/>
            <a:ext cx="3387760" cy="2371432"/>
          </a:xfrm>
          <a:prstGeom prst="rect">
            <a:avLst/>
          </a:prstGeom>
        </p:spPr>
      </p:pic>
      <p:pic>
        <p:nvPicPr>
          <p:cNvPr id="11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21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 smtClean="0"/>
              <a:t>BAF &gt; IntRo to BUSINESS ANALYSIS&gt;KNOWLEDGE AREAS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BABOK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6503">
            <a:off x="917532" y="3025778"/>
            <a:ext cx="1876425" cy="2428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1562550"/>
            <a:ext cx="807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Business Analysis Body of Knowledge (BABOK </a:t>
            </a:r>
            <a:r>
              <a:rPr lang="en-US" sz="2400" b="1" baseline="30000" dirty="0" smtClean="0">
                <a:solidFill>
                  <a:srgbClr val="0000FF"/>
                </a:solidFill>
              </a:rPr>
              <a:t>TM</a:t>
            </a:r>
            <a:r>
              <a:rPr lang="en-US" sz="2400" b="1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1" y="2514600"/>
            <a:ext cx="495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Common framework for all perspectives, describing business analysis tasks that are performed to properly analyze a change or evaluate the necessity for a change.</a:t>
            </a:r>
          </a:p>
          <a:p>
            <a:endParaRPr lang="en-US" dirty="0" smtClean="0"/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Key Concepts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Knowledge Areas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Tasks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Underlying Competencies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Techniques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Perspectives</a:t>
            </a:r>
            <a:endParaRPr lang="en-US" dirty="0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3048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3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Input / Output Diagram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6900"/>
            <a:ext cx="8229600" cy="4533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04084" y="4251158"/>
            <a:ext cx="2133600" cy="533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Manage Stakeholder Collaboration 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495800" y="2774103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encourage stakeholders to work towards a common goal.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54050"/>
            <a:ext cx="3488967" cy="2214628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24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ELICITATION AND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4290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ELICITATION TECHNIQUES</a:t>
            </a:r>
          </a:p>
          <a:p>
            <a:pPr marL="0" indent="0">
              <a:buNone/>
            </a:pPr>
            <a:endParaRPr lang="en-US" sz="1800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/>
              <a:t>Brainstorming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/>
              <a:t>Mind Mapping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/>
              <a:t>Process Modelling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/>
              <a:t>Process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/>
              <a:t>Document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/>
              <a:t>Interface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/>
              <a:t>Interview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/>
              <a:t>Observation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604084" y="1540042"/>
            <a:ext cx="3429000" cy="303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SzPct val="50000"/>
              <a:buFont typeface="Wingdings" pitchFamily="2" charset="2"/>
              <a:buChar char="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41C73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800" b="1" dirty="0" smtClean="0">
              <a:solidFill>
                <a:srgbClr val="0000FF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18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 smtClean="0"/>
              <a:t>Prototyping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 smtClean="0"/>
              <a:t>Workshops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 smtClean="0"/>
              <a:t>Collaborative Games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 smtClean="0"/>
              <a:t>Business Rule Analysis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 smtClean="0"/>
              <a:t>Survey</a:t>
            </a:r>
          </a:p>
          <a:p>
            <a:pPr marL="0" indent="0">
              <a:buFont typeface="Wingdings" pitchFamily="2" charset="2"/>
              <a:buNone/>
            </a:pPr>
            <a:endParaRPr lang="en-US" sz="1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37" y="4576011"/>
            <a:ext cx="4531895" cy="1695450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89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dirty="0" err="1" smtClean="0"/>
              <a:t>ExerCISE</a:t>
            </a:r>
            <a:r>
              <a:rPr lang="en-US" dirty="0" smtClean="0"/>
              <a:t> 5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85432" y="2050101"/>
            <a:ext cx="439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ACSS Development Situation Analysis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03516" y="4479364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(10 – 15 Minutes Exercise)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3" y="2518728"/>
            <a:ext cx="3509054" cy="2335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3195" y="2647432"/>
            <a:ext cx="3980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a project you are very much involved with.</a:t>
            </a:r>
          </a:p>
          <a:p>
            <a:endParaRPr lang="en-US" dirty="0" smtClean="0"/>
          </a:p>
          <a:p>
            <a:r>
              <a:rPr lang="en-US" dirty="0" smtClean="0"/>
              <a:t>List down requirements that you have elicited from all of the stakeholders.</a:t>
            </a:r>
          </a:p>
        </p:txBody>
      </p:sp>
    </p:spTree>
    <p:extLst>
      <p:ext uri="{BB962C8B-B14F-4D97-AF65-F5344CB8AC3E}">
        <p14:creationId xmlns:p14="http://schemas.microsoft.com/office/powerpoint/2010/main" val="18539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LIFE CYCLE MANAGEMENT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Requirements Life Cycle Management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23812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Describes the tasks that business analysts perform in order to manage and maintain requirements and design information from inception to retirement.</a:t>
            </a:r>
          </a:p>
        </p:txBody>
      </p:sp>
      <p:sp>
        <p:nvSpPr>
          <p:cNvPr id="8" name="Rectangle 7"/>
          <p:cNvSpPr/>
          <p:nvPr/>
        </p:nvSpPr>
        <p:spPr>
          <a:xfrm>
            <a:off x="689810" y="3603818"/>
            <a:ext cx="47925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purpose of requirements life cycle management is to ensure that business, stakeholder and solution requirements and designs are aligned to one another and that the solution implements them.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40218"/>
            <a:ext cx="2971800" cy="2111542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LIFE CYCLE MANAGEMENT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Requirements Life Cycle Management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2590800"/>
            <a:ext cx="1752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77917" y="2590800"/>
            <a:ext cx="1752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Approval/</a:t>
            </a:r>
          </a:p>
          <a:p>
            <a:pPr algn="ctr"/>
            <a:r>
              <a:rPr lang="en-US" dirty="0" smtClean="0"/>
              <a:t>Consensus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78842" y="2590800"/>
            <a:ext cx="1752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Prioritize</a:t>
            </a:r>
            <a:endParaRPr lang="en-US" dirty="0"/>
          </a:p>
        </p:txBody>
      </p:sp>
      <p:sp>
        <p:nvSpPr>
          <p:cNvPr id="10" name="Diamond 9"/>
          <p:cNvSpPr/>
          <p:nvPr/>
        </p:nvSpPr>
        <p:spPr>
          <a:xfrm>
            <a:off x="2673015" y="3009900"/>
            <a:ext cx="381000" cy="304800"/>
          </a:xfrm>
          <a:prstGeom prst="diamon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6164179" y="3009900"/>
            <a:ext cx="381000" cy="304800"/>
          </a:xfrm>
          <a:prstGeom prst="diamon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>
            <a:off x="1981200" y="3162300"/>
            <a:ext cx="691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12" idx="1"/>
          </p:cNvCxnSpPr>
          <p:nvPr/>
        </p:nvCxnSpPr>
        <p:spPr>
          <a:xfrm>
            <a:off x="3054015" y="3162300"/>
            <a:ext cx="723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3"/>
            <a:endCxn id="14" idx="1"/>
          </p:cNvCxnSpPr>
          <p:nvPr/>
        </p:nvCxnSpPr>
        <p:spPr>
          <a:xfrm>
            <a:off x="5530517" y="3162300"/>
            <a:ext cx="633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  <a:endCxn id="13" idx="1"/>
          </p:cNvCxnSpPr>
          <p:nvPr/>
        </p:nvCxnSpPr>
        <p:spPr>
          <a:xfrm>
            <a:off x="6545179" y="3162300"/>
            <a:ext cx="63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nut 23"/>
          <p:cNvSpPr/>
          <p:nvPr/>
        </p:nvSpPr>
        <p:spPr>
          <a:xfrm>
            <a:off x="2634914" y="3810000"/>
            <a:ext cx="457200" cy="4572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0" idx="2"/>
            <a:endCxn id="24" idx="0"/>
          </p:cNvCxnSpPr>
          <p:nvPr/>
        </p:nvCxnSpPr>
        <p:spPr>
          <a:xfrm flipH="1">
            <a:off x="2863514" y="3314700"/>
            <a:ext cx="1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nut 26"/>
          <p:cNvSpPr/>
          <p:nvPr/>
        </p:nvSpPr>
        <p:spPr>
          <a:xfrm>
            <a:off x="6126079" y="3793958"/>
            <a:ext cx="457200" cy="45720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14" idx="2"/>
            <a:endCxn id="27" idx="0"/>
          </p:cNvCxnSpPr>
          <p:nvPr/>
        </p:nvCxnSpPr>
        <p:spPr>
          <a:xfrm>
            <a:off x="6354679" y="3314700"/>
            <a:ext cx="0" cy="47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2130" y="4693835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Potential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Requirement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0" idx="0"/>
            <a:endCxn id="9" idx="2"/>
          </p:cNvCxnSpPr>
          <p:nvPr/>
        </p:nvCxnSpPr>
        <p:spPr>
          <a:xfrm flipV="1">
            <a:off x="1104900" y="3733800"/>
            <a:ext cx="0" cy="96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4" idx="4"/>
          </p:cNvCxnSpPr>
          <p:nvPr/>
        </p:nvCxnSpPr>
        <p:spPr>
          <a:xfrm rot="5400000">
            <a:off x="2017692" y="4107178"/>
            <a:ext cx="685800" cy="10058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15984" y="338953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026366" y="2786952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38" name="Elbow Connector 37"/>
          <p:cNvCxnSpPr>
            <a:stCxn id="27" idx="4"/>
          </p:cNvCxnSpPr>
          <p:nvPr/>
        </p:nvCxnSpPr>
        <p:spPr>
          <a:xfrm rot="5400000">
            <a:off x="3561671" y="2547158"/>
            <a:ext cx="1089008" cy="44970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86270" y="329346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562848" y="2786952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pic>
        <p:nvPicPr>
          <p:cNvPr id="2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1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LIFE CYCLE MANAGEMENT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8229600" cy="4892675"/>
          </a:xfrm>
          <a:prstGeom prst="rect">
            <a:avLst/>
          </a:prstGeom>
        </p:spPr>
      </p:pic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91350"/>
              </p:ext>
            </p:extLst>
          </p:nvPr>
        </p:nvGraphicFramePr>
        <p:xfrm>
          <a:off x="457200" y="2133600"/>
          <a:ext cx="8305800" cy="327889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56966">
                <a:tc>
                  <a:txBody>
                    <a:bodyPr/>
                    <a:lstStyle/>
                    <a:p>
                      <a:r>
                        <a:rPr lang="en-US" sz="1800" dirty="0"/>
                        <a:t>Change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Manage how proposed</a:t>
                      </a:r>
                      <a:r>
                        <a:rPr lang="en-US" sz="1800" baseline="0" dirty="0" smtClean="0"/>
                        <a:t> changes to requirements and designs are evaluated during an initiative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77850">
                <a:tc>
                  <a:txBody>
                    <a:bodyPr/>
                    <a:lstStyle/>
                    <a:p>
                      <a:r>
                        <a:rPr lang="en-US" sz="1800" dirty="0"/>
                        <a:t>Need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Trace, prioritize and maintain</a:t>
                      </a:r>
                      <a:r>
                        <a:rPr lang="en-US" sz="1800" baseline="0" dirty="0" smtClean="0"/>
                        <a:t> requirements to ensure that the need is met.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525454">
                <a:tc>
                  <a:txBody>
                    <a:bodyPr/>
                    <a:lstStyle/>
                    <a:p>
                      <a:r>
                        <a:rPr lang="en-US" sz="1800" dirty="0"/>
                        <a:t>Solution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Trace requirements and designs to solution components to ensure</a:t>
                      </a:r>
                      <a:r>
                        <a:rPr lang="en-US" sz="1800" baseline="0" dirty="0" smtClean="0"/>
                        <a:t> that the solution satisfies the need.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800"/>
                        <a:t>Value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Maintain</a:t>
                      </a:r>
                      <a:r>
                        <a:rPr lang="en-US" sz="1800" baseline="0" dirty="0" smtClean="0"/>
                        <a:t> requirements for reuse to extend value beyond the current initiative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002791"/>
              </p:ext>
            </p:extLst>
          </p:nvPr>
        </p:nvGraphicFramePr>
        <p:xfrm>
          <a:off x="461211" y="2209800"/>
          <a:ext cx="8305800" cy="193698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2404">
                <a:tc>
                  <a:txBody>
                    <a:bodyPr/>
                    <a:lstStyle/>
                    <a:p>
                      <a:r>
                        <a:rPr lang="en-US" sz="1800" dirty="0"/>
                        <a:t>Stakeholder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Work</a:t>
                      </a:r>
                      <a:r>
                        <a:rPr lang="en-US" sz="1800" baseline="0" dirty="0" smtClean="0"/>
                        <a:t> closely with key stakeholders to maintain understanding, agreement and approval of requirements and designs.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638434">
                <a:tc>
                  <a:txBody>
                    <a:bodyPr/>
                    <a:lstStyle/>
                    <a:p>
                      <a:r>
                        <a:rPr lang="en-US" sz="1800"/>
                        <a:t>Context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Analyze the</a:t>
                      </a:r>
                      <a:r>
                        <a:rPr lang="en-US" sz="1800" baseline="0" dirty="0" smtClean="0"/>
                        <a:t> context to support tracing and prioritization activities.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LIFE CYCLE MANAGEMENT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8229600" cy="4892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3489158"/>
            <a:ext cx="2133600" cy="457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 smtClean="0"/>
              <a:t>BAF &gt; IntRo to BUSINESS ANALYSIS&gt; KNOWLEDGE AREAS </a:t>
            </a:r>
            <a:br>
              <a:rPr lang="en-US" sz="2000" dirty="0" smtClean="0"/>
            </a:br>
            <a:r>
              <a:rPr lang="en-US" sz="2400" dirty="0" smtClean="0"/>
              <a:t>&gt;</a:t>
            </a:r>
            <a:r>
              <a:rPr lang="en-US" sz="2400" b="1" dirty="0" smtClean="0"/>
              <a:t> </a:t>
            </a:r>
            <a:r>
              <a:rPr lang="en-US" sz="2000" dirty="0" smtClean="0"/>
              <a:t>BABOK &gt; </a:t>
            </a:r>
            <a:r>
              <a:rPr lang="en-US" sz="2400" b="1" dirty="0" smtClean="0"/>
              <a:t>COMPARISON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00FF"/>
                </a:solidFill>
              </a:rPr>
              <a:t>Comparison of Knowledge Areas</a:t>
            </a:r>
            <a:endParaRPr lang="en-US" sz="2400" b="1" dirty="0">
              <a:solidFill>
                <a:srgbClr val="0000FF"/>
              </a:solidFill>
            </a:endParaRP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24033"/>
              </p:ext>
            </p:extLst>
          </p:nvPr>
        </p:nvGraphicFramePr>
        <p:xfrm>
          <a:off x="609600" y="2026920"/>
          <a:ext cx="8077200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BABOK</a:t>
                      </a:r>
                      <a:r>
                        <a:rPr lang="en-US" baseline="0" dirty="0" smtClean="0"/>
                        <a:t> GUIDE  V2.00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BABOK</a:t>
                      </a:r>
                      <a:r>
                        <a:rPr lang="en-US" baseline="0" dirty="0" smtClean="0"/>
                        <a:t> GUIDE  V3.00</a:t>
                      </a:r>
                      <a:endParaRPr lang="en-US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Business</a:t>
                      </a:r>
                      <a:r>
                        <a:rPr lang="en-US" sz="2000" baseline="0" dirty="0" smtClean="0"/>
                        <a:t> Analysis Planning and Monitoring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Business</a:t>
                      </a:r>
                      <a:r>
                        <a:rPr lang="en-US" sz="2000" baseline="0" dirty="0" smtClean="0"/>
                        <a:t> Analysis Planning and Monitoring</a:t>
                      </a:r>
                      <a:endParaRPr lang="en-US" sz="2000" dirty="0" smtClean="0"/>
                    </a:p>
                  </a:txBody>
                  <a:tcPr/>
                </a:tc>
              </a:tr>
              <a:tr h="457201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Elicitation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Elicitation</a:t>
                      </a:r>
                      <a:r>
                        <a:rPr lang="en-US" sz="2000" baseline="0" dirty="0" smtClean="0"/>
                        <a:t> and Collaboration</a:t>
                      </a:r>
                      <a:endParaRPr lang="en-US" sz="2000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Requirements Management and Communication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Requirements Life Cycle Management</a:t>
                      </a:r>
                      <a:endParaRPr lang="en-US" sz="2000" dirty="0"/>
                    </a:p>
                  </a:txBody>
                  <a:tcPr/>
                </a:tc>
              </a:tr>
              <a:tr h="464819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Enterprise</a:t>
                      </a:r>
                      <a:r>
                        <a:rPr lang="en-US" sz="2000" baseline="0" dirty="0" smtClean="0"/>
                        <a:t> Analysis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Strategic Analysis</a:t>
                      </a:r>
                      <a:endParaRPr lang="en-US" sz="2000" dirty="0"/>
                    </a:p>
                  </a:txBody>
                  <a:tcPr/>
                </a:tc>
              </a:tr>
              <a:tr h="64770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Requirements Analysis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Requirements</a:t>
                      </a:r>
                      <a:r>
                        <a:rPr lang="en-US" sz="2000" baseline="0" dirty="0" smtClean="0"/>
                        <a:t> Analysis and Design Definition</a:t>
                      </a:r>
                      <a:endParaRPr lang="en-US" sz="20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Solution</a:t>
                      </a:r>
                      <a:r>
                        <a:rPr lang="en-US" sz="2000" baseline="0" dirty="0" smtClean="0"/>
                        <a:t> Assessment and Validation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Solution</a:t>
                      </a:r>
                      <a:r>
                        <a:rPr lang="en-US" sz="2000" baseline="0" dirty="0" smtClean="0"/>
                        <a:t> Evaluation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3048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1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Trace Requirements-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09" y="2362200"/>
            <a:ext cx="2238375" cy="2038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216180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To </a:t>
            </a:r>
            <a:r>
              <a:rPr lang="en-US" dirty="0" smtClean="0"/>
              <a:t>ensure that requirements and designs at different levels are aligned to one another.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smtClean="0"/>
              <a:t>To manage the effects of change to one level on related requirements.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Trace Requirements-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TRACING</a:t>
            </a: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05100"/>
            <a:ext cx="3357121" cy="2514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85721" y="2342356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“Tracing” a requirement refers to the ability to look at a requirement and the others to which it is related.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smtClean="0"/>
              <a:t>Tracing links business requirements to stakeholder and solution requirements, to other artifacts produced by the team and to solution components.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LIFE CYCLE MANAGEMENT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8229600" cy="4892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8684" y="3488991"/>
            <a:ext cx="2133600" cy="457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96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Maintain Requirements-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3733800" y="2647176"/>
            <a:ext cx="4572000" cy="25340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retain requirement accuracy and consistency throughout and beyond the change during the entire requirements life cycle and to support reuse of requirements in other solution.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719534"/>
            <a:ext cx="2735423" cy="2485732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5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Maintain Requirements</a:t>
            </a: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For Reuse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2695386"/>
            <a:ext cx="4572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Identify requirements that are candidates for a long-term usage by the organization.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 reuse requirements they must be clearly named and defined.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Should be easily available to other analysts.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11" y="3200433"/>
            <a:ext cx="2295525" cy="1990725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4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LIFE CYCLE MANAGEMENT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8229600" cy="4892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7558" y="3505033"/>
            <a:ext cx="2133600" cy="457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7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Prioritize Requirements-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5306" y="248021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rank requirements in the order of relative importance.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i="1" dirty="0" smtClean="0"/>
              <a:t>Prioritization </a:t>
            </a:r>
            <a:r>
              <a:rPr lang="en-US" dirty="0" smtClean="0"/>
              <a:t>is </a:t>
            </a:r>
            <a:r>
              <a:rPr lang="en-US" dirty="0"/>
              <a:t>the act of </a:t>
            </a:r>
            <a:r>
              <a:rPr lang="en-US" dirty="0" smtClean="0"/>
              <a:t>ranking requirements to determine their relative importance to stakeholders.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12" y="2472197"/>
            <a:ext cx="3446848" cy="2167982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Prioritize Requirements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1800" b="1" dirty="0" smtClean="0"/>
              <a:t>CRITERIA FOR PRIORITIZATION</a:t>
            </a:r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481263" y="2699762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Business Value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Business or Technical Risk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Implementation Difficulty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Likelihood of Success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Regulatory or Policy Compliance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2699530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Relationship to other Requirements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Stakeholder Agreement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Stability </a:t>
            </a:r>
          </a:p>
        </p:txBody>
      </p:sp>
      <p:pic>
        <p:nvPicPr>
          <p:cNvPr id="11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6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Prioritize Requirements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2374273"/>
            <a:ext cx="7058025" cy="2905125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5" y="1752600"/>
            <a:ext cx="8876458" cy="37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5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 smtClean="0"/>
              <a:t>BAF &gt; IntRo to BUSINESS ANALYSIS&gt; KNOWLEDGE AREAS</a:t>
            </a:r>
            <a:r>
              <a:rPr lang="en-US" sz="2400" b="1" dirty="0" smtClean="0"/>
              <a:t> RELATIONSHIPS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9550"/>
            <a:ext cx="8229600" cy="4876800"/>
          </a:xfrm>
        </p:spPr>
        <p:txBody>
          <a:bodyPr/>
          <a:lstStyle/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327169" y="1587616"/>
            <a:ext cx="2286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Business Analysis Planning and </a:t>
            </a:r>
            <a:r>
              <a:rPr lang="en-US" dirty="0" smtClean="0"/>
              <a:t>Monitoring (1)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953000" y="2760217"/>
            <a:ext cx="2286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 Analysis and Design Definition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09600" y="4267200"/>
            <a:ext cx="2286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Elicitation and Collaboration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29000" y="5203145"/>
            <a:ext cx="2286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 Evaluation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752600" y="2760217"/>
            <a:ext cx="2286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Strategic Analysis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00800" y="4267200"/>
            <a:ext cx="2286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 Life Cycle Management</a:t>
            </a:r>
          </a:p>
        </p:txBody>
      </p:sp>
      <p:cxnSp>
        <p:nvCxnSpPr>
          <p:cNvPr id="18" name="Curved Connector 17"/>
          <p:cNvCxnSpPr>
            <a:stCxn id="9" idx="3"/>
            <a:endCxn id="10" idx="0"/>
          </p:cNvCxnSpPr>
          <p:nvPr/>
        </p:nvCxnSpPr>
        <p:spPr>
          <a:xfrm>
            <a:off x="5613169" y="2044816"/>
            <a:ext cx="482831" cy="715401"/>
          </a:xfrm>
          <a:prstGeom prst="curvedConnector2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9" idx="1"/>
            <a:endCxn id="13" idx="0"/>
          </p:cNvCxnSpPr>
          <p:nvPr/>
        </p:nvCxnSpPr>
        <p:spPr>
          <a:xfrm rot="10800000" flipV="1">
            <a:off x="2895601" y="2044815"/>
            <a:ext cx="431569" cy="715401"/>
          </a:xfrm>
          <a:prstGeom prst="curvedConnector2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3" idx="2"/>
            <a:endCxn id="10" idx="2"/>
          </p:cNvCxnSpPr>
          <p:nvPr/>
        </p:nvCxnSpPr>
        <p:spPr>
          <a:xfrm rot="16200000" flipH="1">
            <a:off x="4495800" y="2074417"/>
            <a:ext cx="12700" cy="3200400"/>
          </a:xfrm>
          <a:prstGeom prst="curvedConnector3">
            <a:avLst>
              <a:gd name="adj1" fmla="val 1800000"/>
            </a:avLst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2"/>
            <a:endCxn id="11" idx="0"/>
          </p:cNvCxnSpPr>
          <p:nvPr/>
        </p:nvCxnSpPr>
        <p:spPr>
          <a:xfrm rot="5400000">
            <a:off x="2027809" y="3399408"/>
            <a:ext cx="592583" cy="1143000"/>
          </a:xfrm>
          <a:prstGeom prst="curvedConnector3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0" idx="2"/>
            <a:endCxn id="14" idx="0"/>
          </p:cNvCxnSpPr>
          <p:nvPr/>
        </p:nvCxnSpPr>
        <p:spPr>
          <a:xfrm rot="16200000" flipH="1">
            <a:off x="6523609" y="3247008"/>
            <a:ext cx="592583" cy="1447800"/>
          </a:xfrm>
          <a:prstGeom prst="curvedConnector3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1" idx="2"/>
            <a:endCxn id="12" idx="1"/>
          </p:cNvCxnSpPr>
          <p:nvPr/>
        </p:nvCxnSpPr>
        <p:spPr>
          <a:xfrm rot="16200000" flipH="1">
            <a:off x="2351428" y="4582772"/>
            <a:ext cx="478745" cy="1676400"/>
          </a:xfrm>
          <a:prstGeom prst="curvedConnector2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2" idx="3"/>
            <a:endCxn id="14" idx="2"/>
          </p:cNvCxnSpPr>
          <p:nvPr/>
        </p:nvCxnSpPr>
        <p:spPr>
          <a:xfrm flipV="1">
            <a:off x="5715000" y="5181600"/>
            <a:ext cx="1828800" cy="478745"/>
          </a:xfrm>
          <a:prstGeom prst="curvedConnector2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9" idx="1"/>
            <a:endCxn id="11" idx="1"/>
          </p:cNvCxnSpPr>
          <p:nvPr/>
        </p:nvCxnSpPr>
        <p:spPr>
          <a:xfrm rot="10800000" flipV="1">
            <a:off x="609601" y="2044816"/>
            <a:ext cx="2717569" cy="2679584"/>
          </a:xfrm>
          <a:prstGeom prst="curvedConnector3">
            <a:avLst>
              <a:gd name="adj1" fmla="val 108412"/>
            </a:avLst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9" idx="3"/>
            <a:endCxn id="14" idx="3"/>
          </p:cNvCxnSpPr>
          <p:nvPr/>
        </p:nvCxnSpPr>
        <p:spPr>
          <a:xfrm>
            <a:off x="5613169" y="2044816"/>
            <a:ext cx="3073631" cy="2679584"/>
          </a:xfrm>
          <a:prstGeom prst="curvedConnector3">
            <a:avLst>
              <a:gd name="adj1" fmla="val 107437"/>
            </a:avLst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3048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0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LIFE CYCLE MANAGEMENT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8229600" cy="4892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09274" y="3900153"/>
            <a:ext cx="2133600" cy="457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92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Assess Requirements Changes 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5306" y="2480218"/>
            <a:ext cx="4572000" cy="8720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evaluate the implications of proposed changes to requirements and designs.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06" y="2480218"/>
            <a:ext cx="2628900" cy="2280732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8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REQUIREMENTS LIFE CYCLE MANAGEMENT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8229600" cy="4892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6116" y="3904080"/>
            <a:ext cx="2133600" cy="457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REQUIREMENTS LIFE CYCLE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Approve Requirements Changes 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3886200" y="259913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obtain agreement on approval of requirements and designs for business analysis work to continue and/or solution construction to proceed.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599131"/>
            <a:ext cx="2457450" cy="2190750"/>
          </a:xfrm>
          <a:prstGeom prst="rect">
            <a:avLst/>
          </a:prstGeom>
        </p:spPr>
      </p:pic>
      <p:pic>
        <p:nvPicPr>
          <p:cNvPr id="11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8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dirty="0" err="1" smtClean="0"/>
              <a:t>ExerCISE</a:t>
            </a:r>
            <a:r>
              <a:rPr lang="en-US" dirty="0" smtClean="0"/>
              <a:t> 6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09800"/>
            <a:ext cx="2974588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78968" y="2764056"/>
            <a:ext cx="4207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MoSCoW</a:t>
            </a:r>
            <a:r>
              <a:rPr lang="en-US" dirty="0" smtClean="0"/>
              <a:t> Table for the requirements you have listed in Exercise 5.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03516" y="4084304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(10 – 15 Minutes Exercise)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15063" y="18097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ACSS Development Situation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STRATEGY ANALYSIS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1782107"/>
            <a:ext cx="40005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Describes the business analysis work that must be performed to collaborate with stakeholders in order to identify a need of strategic or tactical importance, enable the enterprise to address that need and align the resulting strategy for the change with higher and lower level strategies.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480115"/>
            <a:ext cx="3848100" cy="2028825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862472"/>
            <a:ext cx="8229600" cy="4752975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06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STRATEGY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60286"/>
              </p:ext>
            </p:extLst>
          </p:nvPr>
        </p:nvGraphicFramePr>
        <p:xfrm>
          <a:off x="457200" y="2133600"/>
          <a:ext cx="8305800" cy="314423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56966">
                <a:tc>
                  <a:txBody>
                    <a:bodyPr/>
                    <a:lstStyle/>
                    <a:p>
                      <a:r>
                        <a:rPr lang="en-US" sz="1800" dirty="0"/>
                        <a:t>Change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Define the future state and develop the change strategy to achieve the future state.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77850">
                <a:tc>
                  <a:txBody>
                    <a:bodyPr/>
                    <a:lstStyle/>
                    <a:p>
                      <a:r>
                        <a:rPr lang="en-US" sz="1800" dirty="0"/>
                        <a:t>Need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Identify needs within</a:t>
                      </a:r>
                      <a:r>
                        <a:rPr lang="en-US" sz="1800" baseline="0" dirty="0" smtClean="0"/>
                        <a:t> the current state and prioritize needs to determine the desired future state.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525454">
                <a:tc>
                  <a:txBody>
                    <a:bodyPr/>
                    <a:lstStyle/>
                    <a:p>
                      <a:r>
                        <a:rPr lang="en-US" sz="1800" dirty="0"/>
                        <a:t>Solution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Define</a:t>
                      </a:r>
                      <a:r>
                        <a:rPr lang="en-US" sz="1800" baseline="0" dirty="0" smtClean="0"/>
                        <a:t> the scope of a solution as part of developing a change strategy.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800"/>
                        <a:t>Value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Examine</a:t>
                      </a:r>
                      <a:r>
                        <a:rPr lang="en-US" sz="1800" baseline="0" dirty="0" smtClean="0"/>
                        <a:t> the potential value of a solution to determine if a change is justified.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5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>STRATEGY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00FF"/>
                </a:solidFill>
              </a:rPr>
              <a:t>Core Concept Model</a:t>
            </a:r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075822"/>
              </p:ext>
            </p:extLst>
          </p:nvPr>
        </p:nvGraphicFramePr>
        <p:xfrm>
          <a:off x="461211" y="2209800"/>
          <a:ext cx="8305800" cy="22113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1225"/>
                <a:gridCol w="6784575"/>
              </a:tblGrid>
              <a:tr h="638434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Core Concept</a:t>
                      </a: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55738" marR="55738" marT="55738" marB="5573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2404">
                <a:tc>
                  <a:txBody>
                    <a:bodyPr/>
                    <a:lstStyle/>
                    <a:p>
                      <a:r>
                        <a:rPr lang="en-US" sz="1800" dirty="0"/>
                        <a:t>Stakeholder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Collaborate</a:t>
                      </a:r>
                      <a:r>
                        <a:rPr lang="en-US" sz="1800" baseline="0" dirty="0" smtClean="0"/>
                        <a:t> with stakeholders to understand the business need and to develop a change strategy and future state that will cater to those needs.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  <a:tr h="638434">
                <a:tc>
                  <a:txBody>
                    <a:bodyPr/>
                    <a:lstStyle/>
                    <a:p>
                      <a:r>
                        <a:rPr lang="en-US" sz="1800"/>
                        <a:t>Context</a:t>
                      </a:r>
                    </a:p>
                  </a:txBody>
                  <a:tcPr marL="55738" marR="55738" marT="55738" marB="55738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Consider the context of the</a:t>
                      </a:r>
                      <a:r>
                        <a:rPr lang="en-US" sz="1800" baseline="0" dirty="0" smtClean="0"/>
                        <a:t> enterprise in a developing strategy.</a:t>
                      </a:r>
                      <a:endParaRPr lang="en-US" sz="1800" dirty="0"/>
                    </a:p>
                  </a:txBody>
                  <a:tcPr marL="55738" marR="55738" marT="55738" marB="55738" anchor="ctr"/>
                </a:tc>
              </a:tr>
            </a:tbl>
          </a:graphicData>
        </a:graphic>
      </p:graphicFrame>
      <p:pic>
        <p:nvPicPr>
          <p:cNvPr id="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65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862472"/>
            <a:ext cx="8229600" cy="4752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9410" y="3962400"/>
            <a:ext cx="2819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1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 smtClean="0"/>
              <a:t>BAF &gt; IntRo to BUSINESS ANALYSIS&gt; KNOWLEDGE AREAS </a:t>
            </a:r>
            <a:r>
              <a:rPr lang="en-US" sz="2400" dirty="0" smtClean="0"/>
              <a:t>&gt; </a:t>
            </a:r>
            <a:r>
              <a:rPr lang="en-US" sz="2400" b="1" dirty="0" smtClean="0"/>
              <a:t>BACCM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9103"/>
            <a:ext cx="3715934" cy="41900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2742" y="1538110"/>
            <a:ext cx="8224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Business Analysis Core Concept </a:t>
            </a:r>
            <a:r>
              <a:rPr lang="en-US" b="1" dirty="0" smtClean="0">
                <a:solidFill>
                  <a:srgbClr val="0000FF"/>
                </a:solidFill>
              </a:rPr>
              <a:t>Model (BACCM)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7200" y="2361540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>
                <a:solidFill>
                  <a:srgbClr val="333333"/>
                </a:solidFill>
              </a:rPr>
              <a:t>- is </a:t>
            </a:r>
            <a:r>
              <a:rPr lang="en-US" dirty="0">
                <a:solidFill>
                  <a:srgbClr val="333333"/>
                </a:solidFill>
              </a:rPr>
              <a:t>a tool for analyzing change at any level in an organization including setting organizational strategy to implementing a single feature or component on a small maintenance project</a:t>
            </a:r>
            <a:r>
              <a:rPr lang="en-US" dirty="0" smtClean="0">
                <a:solidFill>
                  <a:srgbClr val="333333"/>
                </a:solidFill>
              </a:rPr>
              <a:t>.</a:t>
            </a:r>
          </a:p>
          <a:p>
            <a:pPr algn="just"/>
            <a:endParaRPr lang="en-US" dirty="0" smtClean="0">
              <a:solidFill>
                <a:srgbClr val="333333"/>
              </a:solidFill>
            </a:endParaRPr>
          </a:p>
          <a:p>
            <a:pPr algn="just"/>
            <a:r>
              <a:rPr lang="en-US" b="1" i="1" dirty="0" smtClean="0">
                <a:solidFill>
                  <a:srgbClr val="333333"/>
                </a:solidFill>
              </a:rPr>
              <a:t>Business Analysis</a:t>
            </a:r>
          </a:p>
          <a:p>
            <a:pPr algn="just"/>
            <a:r>
              <a:rPr lang="en-US" dirty="0" smtClean="0"/>
              <a:t>“</a:t>
            </a:r>
            <a:r>
              <a:rPr lang="en-US" i="1" dirty="0"/>
              <a:t>the practice of enabling </a:t>
            </a:r>
            <a:r>
              <a:rPr lang="en-US" b="1" i="1" dirty="0"/>
              <a:t>change</a:t>
            </a:r>
            <a:r>
              <a:rPr lang="en-US" i="1" dirty="0"/>
              <a:t> in an organizational </a:t>
            </a:r>
            <a:r>
              <a:rPr lang="en-US" b="1" i="1" dirty="0"/>
              <a:t>context</a:t>
            </a:r>
            <a:r>
              <a:rPr lang="en-US" i="1" dirty="0"/>
              <a:t> by defining </a:t>
            </a:r>
            <a:r>
              <a:rPr lang="en-US" b="1" i="1" dirty="0"/>
              <a:t>needs</a:t>
            </a:r>
            <a:r>
              <a:rPr lang="en-US" i="1" dirty="0"/>
              <a:t> and recommending </a:t>
            </a:r>
            <a:r>
              <a:rPr lang="en-US" b="1" i="1" dirty="0"/>
              <a:t>solutions</a:t>
            </a:r>
            <a:r>
              <a:rPr lang="en-US" i="1" dirty="0"/>
              <a:t> that deliver </a:t>
            </a:r>
            <a:r>
              <a:rPr lang="en-US" b="1" i="1" dirty="0"/>
              <a:t>value </a:t>
            </a:r>
            <a:r>
              <a:rPr lang="en-US" i="1" dirty="0"/>
              <a:t>to </a:t>
            </a:r>
            <a:r>
              <a:rPr lang="en-US" b="1" i="1" dirty="0"/>
              <a:t>stakeholders</a:t>
            </a:r>
            <a:r>
              <a:rPr lang="en-US" b="1" dirty="0"/>
              <a:t>.” </a:t>
            </a:r>
            <a:endParaRPr lang="en-US" dirty="0"/>
          </a:p>
          <a:p>
            <a:pPr algn="just"/>
            <a:endParaRPr lang="en-US" dirty="0">
              <a:solidFill>
                <a:srgbClr val="333333"/>
              </a:solidFill>
            </a:endParaRPr>
          </a:p>
          <a:p>
            <a:pPr algn="just"/>
            <a:endParaRPr lang="en-US" dirty="0"/>
          </a:p>
        </p:txBody>
      </p:sp>
      <p:pic>
        <p:nvPicPr>
          <p:cNvPr id="12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9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Analyze Current State - PURPOSE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457200" y="2649047"/>
            <a:ext cx="4572000" cy="21185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To understand the reasons why an enterprise needs to change some aspect of how it operates and what would be directly or indirectly affected by the change.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2372018"/>
            <a:ext cx="3496599" cy="2733382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24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Analyze Current State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1800" b="1" dirty="0" smtClean="0"/>
              <a:t>Define Business Need</a:t>
            </a:r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838200" y="2949673"/>
            <a:ext cx="76962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To the most critical step in business analysis effort.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Business needs will drive the over all analysis of the current state.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6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862472"/>
            <a:ext cx="8229600" cy="4752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69832" y="3962233"/>
            <a:ext cx="2819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Define Future State -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5800" y="2949673"/>
            <a:ext cx="434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To determine the set of necessary conditions to meet the business need.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733262"/>
            <a:ext cx="1981200" cy="1771650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5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Define Future State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1800" b="1" dirty="0" smtClean="0"/>
              <a:t>Business Goals and Objectives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u="sng" dirty="0" smtClean="0"/>
              <a:t> </a:t>
            </a:r>
            <a:endParaRPr lang="en-US" sz="1800" b="1" u="sng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Strategic Framework				Measures Framework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11570286"/>
              </p:ext>
            </p:extLst>
          </p:nvPr>
        </p:nvGraphicFramePr>
        <p:xfrm>
          <a:off x="228600" y="2596483"/>
          <a:ext cx="3581400" cy="3194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Up-Down Arrow 9"/>
          <p:cNvSpPr/>
          <p:nvPr/>
        </p:nvSpPr>
        <p:spPr>
          <a:xfrm>
            <a:off x="3659608" y="2590800"/>
            <a:ext cx="836194" cy="27432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322593" y="4716212"/>
            <a:ext cx="2514600" cy="5334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Measures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1593" y="4064501"/>
            <a:ext cx="2514600" cy="5334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 Measures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08193" y="3396665"/>
            <a:ext cx="2514600" cy="5334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Short Term Outcome Measures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971046" y="2686886"/>
            <a:ext cx="2514600" cy="5334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Long Term Outcome Measures</a:t>
            </a:r>
          </a:p>
        </p:txBody>
      </p:sp>
      <p:sp>
        <p:nvSpPr>
          <p:cNvPr id="19" name="Up Arrow 18"/>
          <p:cNvSpPr/>
          <p:nvPr/>
        </p:nvSpPr>
        <p:spPr>
          <a:xfrm>
            <a:off x="7932816" y="4504237"/>
            <a:ext cx="383007" cy="278899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7486646" y="3806657"/>
            <a:ext cx="383007" cy="278899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7007389" y="3122779"/>
            <a:ext cx="383007" cy="278899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910173" y="3375537"/>
            <a:ext cx="2356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Top – Down,</a:t>
            </a:r>
          </a:p>
          <a:p>
            <a:pPr algn="ctr"/>
            <a:r>
              <a:rPr lang="en-US" b="1" dirty="0" smtClean="0"/>
              <a:t>Bottom – Up</a:t>
            </a:r>
          </a:p>
          <a:p>
            <a:pPr algn="ctr"/>
            <a:r>
              <a:rPr lang="en-US" b="1" dirty="0" smtClean="0"/>
              <a:t>Strategic Alignment</a:t>
            </a:r>
            <a:endParaRPr lang="en-US" b="1" dirty="0"/>
          </a:p>
        </p:txBody>
      </p:sp>
      <p:pic>
        <p:nvPicPr>
          <p:cNvPr id="18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1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Define Future State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1800" b="1" dirty="0" smtClean="0"/>
              <a:t>Scope of Solution Space</a:t>
            </a:r>
          </a:p>
          <a:p>
            <a:pPr marL="0" indent="0">
              <a:buNone/>
            </a:pPr>
            <a:endParaRPr lang="en-US" sz="1800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 smtClean="0"/>
              <a:t>Changes to the Organizational Structure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or culture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 smtClean="0"/>
              <a:t>Capabilities and processes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 smtClean="0"/>
              <a:t>Technology and infrastructure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 smtClean="0"/>
              <a:t>Policies, products or services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 smtClean="0"/>
              <a:t>Creating or Changing relationships with </a:t>
            </a:r>
          </a:p>
          <a:p>
            <a:pPr marL="457200" lvl="1" indent="0">
              <a:buNone/>
            </a:pPr>
            <a:r>
              <a:rPr lang="en-US" sz="1400" dirty="0"/>
              <a:t>	</a:t>
            </a:r>
            <a:r>
              <a:rPr lang="en-US" sz="1800" dirty="0" smtClean="0"/>
              <a:t>organizations currently outside the</a:t>
            </a:r>
          </a:p>
          <a:p>
            <a:pPr marL="457200" lvl="1" indent="0">
              <a:buNone/>
            </a:pPr>
            <a:r>
              <a:rPr lang="en-US" sz="1800" dirty="0" smtClean="0"/>
              <a:t>	scope of the extended enterprise.</a:t>
            </a:r>
          </a:p>
          <a:p>
            <a:pPr marL="457200" lvl="1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u="sng" dirty="0" smtClean="0"/>
              <a:t> </a:t>
            </a:r>
            <a:endParaRPr lang="en-US" sz="1800" b="1" u="sng" dirty="0"/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72018"/>
            <a:ext cx="2857500" cy="2933700"/>
          </a:xfrm>
          <a:prstGeom prst="rect">
            <a:avLst/>
          </a:prstGeom>
        </p:spPr>
      </p:pic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862472"/>
            <a:ext cx="8229600" cy="4752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5400" y="4403558"/>
            <a:ext cx="2819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71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Assess RISKS - PURPOSE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3848100" y="2542674"/>
            <a:ext cx="4343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To understand the undesirable consequences of internal and external forces on the enterprise during a transition to, or once in, the future state,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9" y="2514600"/>
            <a:ext cx="2486025" cy="2305050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34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ANALYSIS&gt; KNOWLEDGE 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 smtClean="0"/>
              <a:t>Assess RISKS - ELEMENTS</a:t>
            </a: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921401" y="2323228"/>
            <a:ext cx="4343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Unknowns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Constraints, Assumptions and Dependencies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Negative Impact to Value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Risk Tolerance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Recommendation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02" y="2152256"/>
            <a:ext cx="2977851" cy="3365500"/>
          </a:xfrm>
          <a:prstGeom prst="rect">
            <a:avLst/>
          </a:prstGeom>
        </p:spPr>
      </p:pic>
      <p:pic>
        <p:nvPicPr>
          <p:cNvPr id="10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4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86"/>
            <a:ext cx="8458200" cy="1143000"/>
          </a:xfrm>
        </p:spPr>
        <p:txBody>
          <a:bodyPr/>
          <a:lstStyle/>
          <a:p>
            <a:pPr algn="l"/>
            <a:r>
              <a:rPr lang="en-US" sz="2000" dirty="0"/>
              <a:t>BAF &gt; IntRo to BUSINESS </a:t>
            </a:r>
            <a:r>
              <a:rPr lang="en-US" sz="2000" dirty="0" smtClean="0"/>
              <a:t>ANALYSIS&gt; KNOWLEDGE </a:t>
            </a:r>
            <a:r>
              <a:rPr lang="en-US" sz="2000" dirty="0"/>
              <a:t>AREAS </a:t>
            </a:r>
            <a:r>
              <a:rPr lang="en-US" sz="2400" dirty="0"/>
              <a:t>&gt;</a:t>
            </a:r>
            <a:r>
              <a:rPr lang="en-US" sz="2400" b="1" dirty="0"/>
              <a:t>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STRATEGY ANALYSIS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8580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Input / Output Diagram</a:t>
            </a:r>
          </a:p>
          <a:p>
            <a:endParaRPr lang="en-US" sz="1800" dirty="0" smtClean="0"/>
          </a:p>
          <a:p>
            <a:pPr algn="just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5DAA-7909-4408-973D-29953AEB5A3C}" type="datetime1">
              <a:rPr lang="en-US" smtClean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ACSS Systems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2FD-58DB-4EDB-80A4-266B2CE7E1C1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862472"/>
            <a:ext cx="8229600" cy="4752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71836" y="4403558"/>
            <a:ext cx="2819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www.ministop.co.jp/english/about/images/aeon_im0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4" y="276215"/>
            <a:ext cx="1082876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3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24176</TotalTime>
  <Words>8310</Words>
  <Application>Microsoft Office PowerPoint</Application>
  <PresentationFormat>On-screen Show (4:3)</PresentationFormat>
  <Paragraphs>2121</Paragraphs>
  <Slides>152</Slides>
  <Notes>151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9" baseType="lpstr">
      <vt:lpstr>Arial</vt:lpstr>
      <vt:lpstr>Calibri</vt:lpstr>
      <vt:lpstr>Century Gothic</vt:lpstr>
      <vt:lpstr>Century Schoolbook</vt:lpstr>
      <vt:lpstr>Times New Roman</vt:lpstr>
      <vt:lpstr>Wingdings</vt:lpstr>
      <vt:lpstr>Office Theme</vt:lpstr>
      <vt:lpstr>Business Analysis Fundamentals Knowledge Areas</vt:lpstr>
      <vt:lpstr>PowerPoint Presentation</vt:lpstr>
      <vt:lpstr>PowerPoint Presentation</vt:lpstr>
      <vt:lpstr>PowerPoint Presentation</vt:lpstr>
      <vt:lpstr>BAF &gt; IntRo to BUSINESS ANALYSIS&gt; KNOWLEDGE AREAS</vt:lpstr>
      <vt:lpstr>BAF &gt; IntRo to BUSINESS ANALYSIS&gt;KNOWLEDGE AREAS  BABOK</vt:lpstr>
      <vt:lpstr>BAF &gt; IntRo to BUSINESS ANALYSIS&gt; KNOWLEDGE AREAS  &gt; BABOK &gt; COMPARISON</vt:lpstr>
      <vt:lpstr>BAF &gt; IntRo to BUSINESS ANALYSIS&gt; KNOWLEDGE AREAS RELATIONSHIPS</vt:lpstr>
      <vt:lpstr>BAF &gt; IntRo to BUSINESS ANALYSIS&gt; KNOWLEDGE AREAS &gt; BACCM</vt:lpstr>
      <vt:lpstr>BAF &gt; IntRo to BUSINESS ANALYSIS&gt; KNOWLEDGE AREAS &gt; BACCM</vt:lpstr>
      <vt:lpstr>BAF &gt; IntRo to BUSINESS ANALYSIS&gt; KNOWLEDGE AREAS &gt; BACCM</vt:lpstr>
      <vt:lpstr>BAF &gt; IntRo to BUSINESS ANALYSIS&gt; KNOWLEDGE AREAS &gt; TERMINOLOGIES</vt:lpstr>
      <vt:lpstr>BAF &gt; IntRo to BUSINESS ANALYSIS&gt; KNOWLEDGE AREAS &gt; TERMINOLOGIES</vt:lpstr>
      <vt:lpstr>BAF &gt; IntRo to BUSINESS ANALYSIS&gt; KNOWLEDGE AREAS &gt; TERMINOLOGIES</vt:lpstr>
      <vt:lpstr>BAF &gt; IntRo to BUSINESS ANALYSIS&gt; KNOWLEDGE AREAS &gt; TERMINOLOGIES</vt:lpstr>
      <vt:lpstr>BAF &gt; IntRo to BUSINESS ANALYSIS&gt; KNOWLEDGE AREAS &gt; TERMINOLOGIES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ExerCISE 4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Business Analysis Planning &amp; Monitoring</vt:lpstr>
      <vt:lpstr>BAF &gt; IntRo to BUSINESS ANALYSIS&gt; KNOWLEDGE AREAS &gt; 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BAF &gt; IntRo to BUSINESS ANALYSIS&gt; KNOWLEDGE AREAS &gt; ELICITATION AND COLLABORATION</vt:lpstr>
      <vt:lpstr>ExerCISE 5</vt:lpstr>
      <vt:lpstr>BAF &gt; IntRo to BUSINESS ANALYSIS&gt; KNOWLEDGE AREAS &gt;  REQUIREMENTS LIFE CYCLE MANAGEMENT</vt:lpstr>
      <vt:lpstr>BAF &gt; IntRo to BUSINESS ANALYSIS&gt; KNOWLEDGE AREAS &gt;  REQUIREMENTS LIFE CYCLE MANAGEMENT</vt:lpstr>
      <vt:lpstr>BAF &gt; IntRo to BUSINESS ANALYSIS&gt; KNOWLEDGE AREAS &gt;  REQUIREMENTS LIFE CYCLE MANAGEMENT</vt:lpstr>
      <vt:lpstr>BAF &gt; IntRo to BUSINESS ANALYSIS&gt; KNOWLEDGE AREAS &gt; REQUIREMENTS LIFE CYCLE MANAGEMENT</vt:lpstr>
      <vt:lpstr>BAF &gt; IntRo to BUSINESS ANALYSIS&gt; KNOWLEDGE AREAS &gt; REQUIREMENTS LIFE CYCLE MANAGEMENT</vt:lpstr>
      <vt:lpstr>BAF &gt; IntRo to BUSINESS ANALYSIS&gt; KNOWLEDGE AREAS &gt;  REQUIREMENTS LIFE CYCLE MANAGEMENT</vt:lpstr>
      <vt:lpstr>BAF &gt; IntRo to BUSINESS ANALYSIS&gt; KNOWLEDGE AREAS &gt; REQUIREMENTS LIFE CYCLE MANAGEMENT</vt:lpstr>
      <vt:lpstr>BAF &gt; IntRo to BUSINESS ANALYSIS&gt; KNOWLEDGE AREAS &gt; REQUIREMENTS LIFE CYCLE MANAGEMENT</vt:lpstr>
      <vt:lpstr>BAF &gt; IntRo to BUSINESS ANALYSIS&gt; KNOWLEDGE AREAS &gt;  REQUIREMENTS LIFE CYCLE MANAGEMENT</vt:lpstr>
      <vt:lpstr>BAF &gt; IntRo to BUSINESS ANALYSIS&gt; KNOWLEDGE AREAS &gt; REQUIREMENTS LIFE CYCLE MANAGEMENT</vt:lpstr>
      <vt:lpstr>BAF &gt; IntRo to BUSINESS ANALYSIS&gt; KNOWLEDGE AREAS &gt; REQUIREMENTS LIFE CYCLE MANAGEMENT</vt:lpstr>
      <vt:lpstr>BAF &gt; IntRo to BUSINESS ANALYSIS&gt; KNOWLEDGE AREAS &gt;  REQUIREMENTS LIFE CYCLE MANAGEMENT</vt:lpstr>
      <vt:lpstr>BAF &gt; IntRo to BUSINESS ANALYSIS&gt; KNOWLEDGE AREAS &gt; REQUIREMENTS LIFE CYCLE MANAGEMENT</vt:lpstr>
      <vt:lpstr>BAF &gt; IntRo to BUSINESS ANALYSIS&gt; KNOWLEDGE AREAS &gt; REQUIREMENTS LIFE CYCLE MANAGEMENT</vt:lpstr>
      <vt:lpstr>BAF &gt; IntRo to BUSINESS ANALYSIS&gt; KNOWLEDGE AREAS &gt; REQUIREMENTS LIFE CYCLE MANAGEMENT</vt:lpstr>
      <vt:lpstr>BAF &gt; IntRo to BUSINESS ANALYSIS&gt; KNOWLEDGE AREAS &gt; REQUIREMENTS LIFE CYCLE MANAGEMENT</vt:lpstr>
      <vt:lpstr>BAF &gt; IntRo to BUSINESS ANALYSIS&gt; KNOWLEDGE AREAS &gt;  REQUIREMENTS LIFE CYCLE MANAGEMENT</vt:lpstr>
      <vt:lpstr>BAF &gt; IntRo to BUSINESS ANALYSIS&gt; KNOWLEDGE AREAS &gt; REQUIREMENTS LIFE CYCLE MANAGEMENT</vt:lpstr>
      <vt:lpstr>BAF &gt; IntRo to BUSINESS ANALYSIS&gt; KNOWLEDGE AREAS &gt;  REQUIREMENTS LIFE CYCLE MANAGEMENT</vt:lpstr>
      <vt:lpstr>BAF &gt; IntRo to BUSINESS ANALYSIS&gt; KNOWLEDGE AREAS &gt; REQUIREMENTS LIFE CYCLE MANAGEMENT</vt:lpstr>
      <vt:lpstr>ExerCISE 6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STRATEGY ANALYSIS</vt:lpstr>
      <vt:lpstr>BAF &gt; IntRo to BUSINESS ANALYSIS&gt; KNOWLEDGE AREAS &gt;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BAF &gt; IntRo to BUSINESS ANALYSIS&gt; KNOWLEDGE AREAS &gt;  STRATEGY ANALYSIS</vt:lpstr>
      <vt:lpstr>Exercise 7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BAF &gt; IntRo to BUSINESS ANALYSIS&gt; KNOWLEDGE AREAS &gt; Requirements analysis and design definition</vt:lpstr>
      <vt:lpstr>Exercise 8</vt:lpstr>
      <vt:lpstr>BAF &gt; IntRo to BUSINESS ANALYSIS&gt; KNOWLEDGE AREAS &gt;  </vt:lpstr>
      <vt:lpstr>BAF &gt; IntRo to BUSINESS ANALYSIS&gt; KNOWLEDGE AREAS &gt; SOLUTION EVALUATION</vt:lpstr>
      <vt:lpstr>BAF &gt; IntRo to BUSINESS ANALYSIS&gt; KNOWLEDGE AREAS &gt; SOLUTION EVALUATION</vt:lpstr>
      <vt:lpstr>BAF &gt; IntRo to BUSINESS ANALYSIS&gt; KNOWLEDGE AREAS &gt; SOLUTION EVALUATION</vt:lpstr>
      <vt:lpstr>BAF &gt; IntRo to BUSINESS ANALYSIS&gt; KNOWLEDGE AREAS &gt;  SOLUTION EVALUATION</vt:lpstr>
      <vt:lpstr>BAF &gt; IntRo to BUSINESS ANALYSIS&gt; KNOWLEDGE AREAS &gt;  SOLUTION EVALUATION</vt:lpstr>
      <vt:lpstr>BAF &gt; IntRo to BUSINESS ANALYSIS&gt; KNOWLEDGE AREAS &gt; SOLUTION EVALUATION</vt:lpstr>
      <vt:lpstr>BAF &gt; IntRo to BUSINESS ANALYSIS&gt; KNOWLEDGE AREAS &gt;  SOLUTION EVALUATION</vt:lpstr>
      <vt:lpstr>BAF &gt; IntRo to BUSINESS ANALYSIS&gt; KNOWLEDGE AREAS &gt; SOLUTION EVALUATION</vt:lpstr>
      <vt:lpstr>BAF &gt; IntRo to BUSINESS ANALYSIS&gt; KNOWLEDGE AREAS &gt;  SOLUTION EVALUATION</vt:lpstr>
      <vt:lpstr>BAF &gt; IntRo to BUSINESS ANALYSIS&gt; KNOWLEDGE AREAS &gt; SOLUTION EVALUATION</vt:lpstr>
      <vt:lpstr>BAF &gt; IntRo to BUSINESS ANALYSIS&gt; KNOWLEDGE AREAS &gt;  SOLUTION EVALUATION</vt:lpstr>
      <vt:lpstr>BAF &gt; IntRo to BUSINESS ANALYSIS&gt; KNOWLEDGE AREAS &gt; SOLUTION EVALUATION</vt:lpstr>
      <vt:lpstr>BAF &gt; IntRo to BUSINESS ANALYSIS&gt; KNOWLEDGE AREAS &gt;  SOLUTION EVALUATION</vt:lpstr>
      <vt:lpstr>PowerPoint Presentation</vt:lpstr>
    </vt:vector>
  </TitlesOfParts>
  <Company>Aeon Credit Technology Systems,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vbangalan</dc:creator>
  <cp:lastModifiedBy>Jhoycee Cruz</cp:lastModifiedBy>
  <cp:revision>646</cp:revision>
  <dcterms:created xsi:type="dcterms:W3CDTF">2010-04-09T02:35:40Z</dcterms:created>
  <dcterms:modified xsi:type="dcterms:W3CDTF">2015-07-29T11:14:39Z</dcterms:modified>
</cp:coreProperties>
</file>